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1" r:id="rId4"/>
    <p:sldId id="264" r:id="rId5"/>
    <p:sldId id="266" r:id="rId6"/>
    <p:sldId id="273" r:id="rId7"/>
    <p:sldId id="275" r:id="rId8"/>
    <p:sldId id="274" r:id="rId9"/>
    <p:sldId id="276" r:id="rId10"/>
    <p:sldId id="267" r:id="rId11"/>
    <p:sldId id="272" r:id="rId12"/>
    <p:sldId id="260" r:id="rId13"/>
    <p:sldId id="25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FFD9FF"/>
    <a:srgbClr val="FF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09/05/2021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3221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09/05/2021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65122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09/05/2021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7676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69725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15197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3167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74255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6061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8673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345122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8065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09/05/2021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5770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886034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73066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9463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6275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9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754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73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6181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4782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089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A4543D-52ED-4DB2-974D-D9E201976D5D}" type="datetimeFigureOut">
              <a:rPr lang="en-GB" smtClean="0"/>
              <a:t>09/05/2021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11146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051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22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572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622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A4543D-52ED-4DB2-974D-D9E201976D5D}" type="datetimeFigureOut">
              <a:rPr lang="en-GB" smtClean="0"/>
              <a:t>09/05/2021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66944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A4543D-52ED-4DB2-974D-D9E201976D5D}" type="datetimeFigureOut">
              <a:rPr lang="en-GB" smtClean="0"/>
              <a:t>09/05/2021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4940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A4543D-52ED-4DB2-974D-D9E201976D5D}" type="datetimeFigureOut">
              <a:rPr lang="en-GB" smtClean="0"/>
              <a:t>09/05/2021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47908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4543D-52ED-4DB2-974D-D9E201976D5D}" type="datetimeFigureOut">
              <a:rPr lang="en-GB" smtClean="0"/>
              <a:t>09/05/2021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2070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09/05/2021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0766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09/05/2021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5989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4543D-52ED-4DB2-974D-D9E201976D5D}" type="datetimeFigureOut">
              <a:rPr lang="en-GB" smtClean="0"/>
              <a:t>09/05/2021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6D67D-44D1-4430-9AD6-41CF76E7DACA}" type="slidenum">
              <a:rPr lang="en-GB" smtClean="0"/>
              <a:t>‹#›</a:t>
            </a:fld>
            <a:endParaRPr lang="en-GB"/>
          </a:p>
        </p:txBody>
      </p:sp>
    </p:spTree>
    <p:extLst>
      <p:ext uri="{BB962C8B-B14F-4D97-AF65-F5344CB8AC3E}">
        <p14:creationId xmlns:p14="http://schemas.microsoft.com/office/powerpoint/2010/main" val="1659144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310F-9E5C-4352-9074-E7D221E2A58A}" type="datetimeFigureOut">
              <a:rPr lang="en-GB" smtClean="0">
                <a:solidFill>
                  <a:prstClr val="white">
                    <a:tint val="75000"/>
                  </a:prstClr>
                </a:solidFill>
              </a:rPr>
              <a:pPr/>
              <a:t>09/05/2021</a:t>
            </a:fld>
            <a:endParaRPr lang="en-GB">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8904791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CD881-B923-4A20-A32F-6371E3F829DA}" type="datetimeFigureOut">
              <a:rPr lang="en-GB" smtClean="0">
                <a:solidFill>
                  <a:prstClr val="black">
                    <a:tint val="75000"/>
                  </a:prstClr>
                </a:solidFill>
              </a:rPr>
              <a:pPr/>
              <a:t>09/05/2021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1564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25632"/>
            <a:ext cx="4536504" cy="64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50153" y="5589240"/>
            <a:ext cx="3312368" cy="830997"/>
          </a:xfrm>
          <a:prstGeom prst="rect">
            <a:avLst/>
          </a:prstGeom>
          <a:noFill/>
        </p:spPr>
        <p:txBody>
          <a:bodyPr wrap="square" rtlCol="0">
            <a:spAutoFit/>
          </a:bodyPr>
          <a:lstStyle/>
          <a:p>
            <a:r>
              <a:rPr lang="en-GB" sz="1600" dirty="0" smtClean="0">
                <a:solidFill>
                  <a:schemeClr val="bg1"/>
                </a:solidFill>
                <a:latin typeface="Comic Sans MS" panose="030F0702030302020204" pitchFamily="66" charset="0"/>
              </a:rPr>
              <a:t>Music: Clarinet Concerto </a:t>
            </a:r>
            <a:r>
              <a:rPr lang="en-GB" sz="1600" dirty="0" err="1" smtClean="0">
                <a:solidFill>
                  <a:schemeClr val="bg1"/>
                </a:solidFill>
                <a:latin typeface="Comic Sans MS" panose="030F0702030302020204" pitchFamily="66" charset="0"/>
              </a:rPr>
              <a:t>Adaglo</a:t>
            </a:r>
            <a:endParaRPr lang="en-GB" sz="1600" dirty="0" smtClean="0">
              <a:solidFill>
                <a:schemeClr val="bg1"/>
              </a:solidFill>
              <a:latin typeface="Comic Sans MS" panose="030F0702030302020204" pitchFamily="66" charset="0"/>
            </a:endParaRPr>
          </a:p>
          <a:p>
            <a:endParaRPr lang="en-GB" sz="1600" dirty="0" smtClean="0">
              <a:solidFill>
                <a:schemeClr val="bg1"/>
              </a:solidFill>
              <a:latin typeface="Comic Sans MS" panose="030F0702030302020204" pitchFamily="66" charset="0"/>
            </a:endParaRPr>
          </a:p>
          <a:p>
            <a:r>
              <a:rPr lang="en-GB" sz="1600" dirty="0" smtClean="0">
                <a:solidFill>
                  <a:schemeClr val="bg1"/>
                </a:solidFill>
                <a:latin typeface="Comic Sans MS" panose="030F0702030302020204" pitchFamily="66" charset="0"/>
              </a:rPr>
              <a:t>Composer: Mozart</a:t>
            </a:r>
            <a:endParaRPr lang="en-GB" sz="1600" dirty="0">
              <a:solidFill>
                <a:schemeClr val="bg1"/>
              </a:solidFill>
              <a:latin typeface="Comic Sans MS" panose="030F0702030302020204" pitchFamily="66" charset="0"/>
            </a:endParaRPr>
          </a:p>
        </p:txBody>
      </p:sp>
      <p:pic>
        <p:nvPicPr>
          <p:cNvPr id="4" name="Picture 2" descr="printable images musical notes | Universal PLS4.60 60W laser w/Rotary | Song  notes, Music notes, Music note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93096"/>
            <a:ext cx="1008112" cy="1008112"/>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08 Clarinet Concerto Adag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1496" y="3144175"/>
            <a:ext cx="609600" cy="609600"/>
          </a:xfrm>
          <a:prstGeom prst="rect">
            <a:avLst/>
          </a:prstGeom>
        </p:spPr>
      </p:pic>
    </p:spTree>
    <p:extLst>
      <p:ext uri="{BB962C8B-B14F-4D97-AF65-F5344CB8AC3E}">
        <p14:creationId xmlns:p14="http://schemas.microsoft.com/office/powerpoint/2010/main" val="218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et's sing along! - Intelligent Peo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04864"/>
            <a:ext cx="7256496" cy="2736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692696"/>
            <a:ext cx="5760640" cy="646331"/>
          </a:xfrm>
          <a:prstGeom prst="rect">
            <a:avLst/>
          </a:prstGeom>
          <a:noFill/>
        </p:spPr>
        <p:txBody>
          <a:bodyPr wrap="square" rtlCol="0">
            <a:spAutoFit/>
          </a:bodyPr>
          <a:lstStyle/>
          <a:p>
            <a:r>
              <a:rPr lang="en-GB" sz="3600" dirty="0">
                <a:solidFill>
                  <a:srgbClr val="7030A0"/>
                </a:solidFill>
                <a:latin typeface="Comic Sans MS" panose="030F0702030302020204" pitchFamily="66" charset="0"/>
              </a:rPr>
              <a:t>Let’s sing</a:t>
            </a:r>
          </a:p>
        </p:txBody>
      </p:sp>
    </p:spTree>
    <p:extLst>
      <p:ext uri="{BB962C8B-B14F-4D97-AF65-F5344CB8AC3E}">
        <p14:creationId xmlns:p14="http://schemas.microsoft.com/office/powerpoint/2010/main" val="4281558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80246"/>
            <a:ext cx="4248472" cy="4570482"/>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Sent </a:t>
            </a:r>
            <a:r>
              <a:rPr lang="en-US" sz="2200" b="1" dirty="0">
                <a:latin typeface="Comic Sans MS" panose="030F0702030302020204" pitchFamily="66" charset="0"/>
              </a:rPr>
              <a:t>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Sent 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b="1" dirty="0">
                <a:latin typeface="Comic Sans MS" panose="030F0702030302020204" pitchFamily="66" charset="0"/>
              </a:rPr>
              <a:t> </a:t>
            </a:r>
            <a:endParaRPr lang="en-GB" b="1" dirty="0">
              <a:latin typeface="Comic Sans MS" panose="030F0702030302020204" pitchFamily="66" charset="0"/>
            </a:endParaRPr>
          </a:p>
        </p:txBody>
      </p:sp>
      <p:sp>
        <p:nvSpPr>
          <p:cNvPr id="3" name="Rectangle 2"/>
          <p:cNvSpPr/>
          <p:nvPr/>
        </p:nvSpPr>
        <p:spPr>
          <a:xfrm>
            <a:off x="5125380" y="1916832"/>
            <a:ext cx="3695092" cy="4154984"/>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The angels cannot change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A world of hurt and pain</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Into a world of love,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Of justice and of peace.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The task is mine to do,</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To set it really free.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 help me to obey;</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Help me to do your will. </a:t>
            </a:r>
            <a:endParaRPr lang="en-GB" sz="2200" b="1" dirty="0" smtClean="0">
              <a:latin typeface="Comic Sans MS" panose="030F0702030302020204" pitchFamily="66" charset="0"/>
            </a:endParaRPr>
          </a:p>
        </p:txBody>
      </p:sp>
      <p:sp>
        <p:nvSpPr>
          <p:cNvPr id="4" name="Rectangle 3"/>
          <p:cNvSpPr/>
          <p:nvPr/>
        </p:nvSpPr>
        <p:spPr>
          <a:xfrm>
            <a:off x="439110" y="251033"/>
            <a:ext cx="8668395" cy="784830"/>
          </a:xfrm>
          <a:prstGeom prst="rect">
            <a:avLst/>
          </a:prstGeom>
        </p:spPr>
        <p:txBody>
          <a:bodyPr wrap="square">
            <a:spAutoFit/>
          </a:bodyPr>
          <a:lstStyle/>
          <a:p>
            <a:pPr lvl="0" algn="ctr">
              <a:lnSpc>
                <a:spcPct val="150000"/>
              </a:lnSpc>
            </a:pPr>
            <a:r>
              <a:rPr lang="en-US" b="1" dirty="0">
                <a:solidFill>
                  <a:srgbClr val="7030A0"/>
                </a:solidFill>
                <a:latin typeface="Comic Sans MS" panose="030F0702030302020204" pitchFamily="66" charset="0"/>
              </a:rPr>
              <a:t>Service: Sent By The Lord I Am </a:t>
            </a:r>
            <a:r>
              <a:rPr lang="en-US" dirty="0">
                <a:solidFill>
                  <a:srgbClr val="7030A0"/>
                </a:solidFill>
                <a:latin typeface="Comic Sans MS" panose="030F0702030302020204" pitchFamily="66" charset="0"/>
              </a:rPr>
              <a:t> </a:t>
            </a:r>
            <a:endParaRPr lang="en-GB" dirty="0">
              <a:solidFill>
                <a:srgbClr val="7030A0"/>
              </a:solidFill>
              <a:latin typeface="Comic Sans MS" panose="030F0702030302020204" pitchFamily="66" charset="0"/>
            </a:endParaRPr>
          </a:p>
          <a:p>
            <a:pPr lvl="0" algn="ctr">
              <a:lnSpc>
                <a:spcPct val="150000"/>
              </a:lnSpc>
            </a:pPr>
            <a:r>
              <a:rPr lang="en-US" sz="1200" i="1" dirty="0">
                <a:solidFill>
                  <a:prstClr val="black"/>
                </a:solidFill>
                <a:latin typeface="Comic Sans MS" panose="030F0702030302020204" pitchFamily="66" charset="0"/>
              </a:rPr>
              <a:t>Translation © George Maldonado</a:t>
            </a:r>
            <a:endParaRPr lang="en-GB" sz="1200" dirty="0">
              <a:solidFill>
                <a:prstClr val="black"/>
              </a:solidFill>
              <a:latin typeface="Comic Sans MS" panose="030F0702030302020204" pitchFamily="66" charset="0"/>
            </a:endParaRPr>
          </a:p>
        </p:txBody>
      </p:sp>
      <p:sp>
        <p:nvSpPr>
          <p:cNvPr id="5" name="Rectangle 4"/>
          <p:cNvSpPr/>
          <p:nvPr/>
        </p:nvSpPr>
        <p:spPr>
          <a:xfrm>
            <a:off x="3630307" y="6281419"/>
            <a:ext cx="2286000" cy="461858"/>
          </a:xfrm>
          <a:prstGeom prst="rect">
            <a:avLst/>
          </a:prstGeom>
        </p:spPr>
        <p:txBody>
          <a:bodyPr>
            <a:spAutoFit/>
          </a:bodyPr>
          <a:lstStyle/>
          <a:p>
            <a:pPr lvl="0">
              <a:lnSpc>
                <a:spcPct val="150000"/>
              </a:lnSpc>
            </a:pPr>
            <a:r>
              <a:rPr lang="en-US" dirty="0">
                <a:solidFill>
                  <a:prstClr val="black"/>
                </a:solidFill>
                <a:latin typeface="Comic Sans MS" panose="030F0702030302020204" pitchFamily="66" charset="0"/>
              </a:rPr>
              <a:t>(Repeat 3 times)</a:t>
            </a:r>
            <a:endParaRPr lang="en-GB" dirty="0">
              <a:solidFill>
                <a:prstClr val="black"/>
              </a:solidFill>
              <a:latin typeface="Comic Sans MS" panose="030F0702030302020204" pitchFamily="66" charset="0"/>
            </a:endParaRPr>
          </a:p>
        </p:txBody>
      </p:sp>
      <p:pic>
        <p:nvPicPr>
          <p:cNvPr id="6" name="Service Sent By the Lor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88640"/>
            <a:ext cx="609600" cy="609600"/>
          </a:xfrm>
          <a:prstGeom prst="rect">
            <a:avLst/>
          </a:prstGeom>
        </p:spPr>
      </p:pic>
    </p:spTree>
    <p:extLst>
      <p:ext uri="{BB962C8B-B14F-4D97-AF65-F5344CB8AC3E}">
        <p14:creationId xmlns:p14="http://schemas.microsoft.com/office/powerpoint/2010/main" val="14898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7176" name="Rectangle 55"/>
          <p:cNvSpPr>
            <a:spLocks noChangeArrowheads="1"/>
          </p:cNvSpPr>
          <p:nvPr/>
        </p:nvSpPr>
        <p:spPr bwMode="auto">
          <a:xfrm>
            <a:off x="244639" y="367332"/>
            <a:ext cx="8769517" cy="5971291"/>
          </a:xfrm>
          <a:prstGeom prst="rect">
            <a:avLst/>
          </a:prstGeom>
          <a:solidFill>
            <a:srgbClr val="4169E1"/>
          </a:solidFill>
          <a:ln w="76200" algn="in">
            <a:solidFill>
              <a:srgbClr val="0000C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4" name="Picture 56"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103"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78" name="Group 57"/>
          <p:cNvGrpSpPr>
            <a:grpSpLocks/>
          </p:cNvGrpSpPr>
          <p:nvPr/>
        </p:nvGrpSpPr>
        <p:grpSpPr bwMode="auto">
          <a:xfrm>
            <a:off x="413321" y="509103"/>
            <a:ext cx="1197206" cy="1331554"/>
            <a:chOff x="117554189" y="106621729"/>
            <a:chExt cx="1492624" cy="1598781"/>
          </a:xfrm>
        </p:grpSpPr>
        <p:sp>
          <p:nvSpPr>
            <p:cNvPr id="719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7"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7179" name="Group 60"/>
          <p:cNvGrpSpPr>
            <a:grpSpLocks/>
          </p:cNvGrpSpPr>
          <p:nvPr/>
        </p:nvGrpSpPr>
        <p:grpSpPr bwMode="auto">
          <a:xfrm>
            <a:off x="1213230" y="539617"/>
            <a:ext cx="6832335" cy="5644560"/>
            <a:chOff x="106352789" y="106850329"/>
            <a:chExt cx="7920317" cy="6736977"/>
          </a:xfrm>
        </p:grpSpPr>
        <p:sp>
          <p:nvSpPr>
            <p:cNvPr id="7195" name="Oval 61"/>
            <p:cNvSpPr>
              <a:spLocks noChangeArrowheads="1"/>
            </p:cNvSpPr>
            <p:nvPr/>
          </p:nvSpPr>
          <p:spPr bwMode="auto">
            <a:xfrm>
              <a:off x="106352789" y="106850329"/>
              <a:ext cx="7920317" cy="6736977"/>
            </a:xfrm>
            <a:prstGeom prst="ellipse">
              <a:avLst/>
            </a:prstGeom>
            <a:solidFill>
              <a:srgbClr val="D0DAF8"/>
            </a:solidFill>
            <a:ln w="57150" algn="in">
              <a:solidFill>
                <a:srgbClr val="0000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0" name="Picture 62" descr="Community Group Crowd - Free vector graphic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2870" y="106997531"/>
              <a:ext cx="7676239" cy="646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197" name="Text Box 63"/>
            <p:cNvSpPr txBox="1">
              <a:spLocks noChangeArrowheads="1"/>
            </p:cNvSpPr>
            <p:nvPr/>
          </p:nvSpPr>
          <p:spPr bwMode="auto">
            <a:xfrm>
              <a:off x="107578661" y="107799804"/>
              <a:ext cx="5418659" cy="506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Dear God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school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the amazing opportunities we have.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all the work we do and the new things we learn.</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church and school community.</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make the right decisions.</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consider the needs of others.</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to be a good friend.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 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Hear our prayer</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Amen</a:t>
              </a:r>
            </a:p>
            <a:p>
              <a:pPr algn="ctr" fontAlgn="base">
                <a:spcBef>
                  <a:spcPct val="0"/>
                </a:spcBef>
                <a:spcAft>
                  <a:spcPct val="0"/>
                </a:spcAft>
              </a:pPr>
              <a:endParaRPr lang="en-GB" altLang="en-US" sz="1200" b="1" dirty="0" smtClean="0">
                <a:solidFill>
                  <a:prstClr val="black"/>
                </a:solidFill>
                <a:latin typeface="Comic Sans MS" pitchFamily="66" charset="0"/>
                <a:cs typeface="Arial" pitchFamily="34" charset="0"/>
              </a:endParaRPr>
            </a:p>
            <a:p>
              <a:pPr algn="ctr" fontAlgn="base">
                <a:spcBef>
                  <a:spcPct val="0"/>
                </a:spcBef>
                <a:spcAft>
                  <a:spcPct val="0"/>
                </a:spcAft>
              </a:pPr>
              <a:endParaRPr lang="en-GB" altLang="en-US" sz="1600" b="1" i="1" dirty="0" smtClean="0">
                <a:solidFill>
                  <a:srgbClr val="FF0000"/>
                </a:solidFill>
                <a:latin typeface="Comic Sans MS" pitchFamily="66" charset="0"/>
                <a:cs typeface="Arial" pitchFamily="34" charset="0"/>
              </a:endParaRP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 </a:t>
              </a:r>
            </a:p>
            <a:p>
              <a:pPr fontAlgn="base">
                <a:spcBef>
                  <a:spcPct val="0"/>
                </a:spcBef>
                <a:spcAft>
                  <a:spcPct val="0"/>
                </a:spcAft>
              </a:pPr>
              <a:endParaRPr lang="en-US" altLang="en-US" dirty="0" smtClean="0">
                <a:solidFill>
                  <a:prstClr val="black"/>
                </a:solidFill>
                <a:latin typeface="Arial" pitchFamily="34" charset="0"/>
                <a:cs typeface="Arial" pitchFamily="34" charset="0"/>
              </a:endParaRPr>
            </a:p>
          </p:txBody>
        </p:sp>
      </p:grpSp>
      <p:pic>
        <p:nvPicPr>
          <p:cNvPr id="723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0377"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81" name="Group 65"/>
          <p:cNvGrpSpPr>
            <a:grpSpLocks/>
          </p:cNvGrpSpPr>
          <p:nvPr/>
        </p:nvGrpSpPr>
        <p:grpSpPr bwMode="auto">
          <a:xfrm>
            <a:off x="542128" y="4961048"/>
            <a:ext cx="939592" cy="1149192"/>
            <a:chOff x="105359948" y="112126059"/>
            <a:chExt cx="1089213" cy="1371600"/>
          </a:xfrm>
        </p:grpSpPr>
        <p:grpSp>
          <p:nvGrpSpPr>
            <p:cNvPr id="7190" name="Group 66"/>
            <p:cNvGrpSpPr>
              <a:grpSpLocks/>
            </p:cNvGrpSpPr>
            <p:nvPr/>
          </p:nvGrpSpPr>
          <p:grpSpPr bwMode="auto">
            <a:xfrm>
              <a:off x="105359948" y="112126059"/>
              <a:ext cx="1089213" cy="1371600"/>
              <a:chOff x="105283748" y="112087959"/>
              <a:chExt cx="1089213" cy="1371600"/>
            </a:xfrm>
          </p:grpSpPr>
          <p:sp>
            <p:nvSpPr>
              <p:cNvPr id="719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6" name="Picture 68" descr="Icon Hands #22670 - Free Icons Library"/>
              <p:cNvPicPr>
                <a:picLocks noChangeAspect="1" noChangeArrowheads="1"/>
              </p:cNvPicPr>
              <p:nvPr/>
            </p:nvPicPr>
            <p:blipFill>
              <a:blip r:embed="rId5">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19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Inspire</a:t>
              </a:r>
              <a:endParaRPr lang="en-US" altLang="en-US" dirty="0" smtClean="0">
                <a:solidFill>
                  <a:prstClr val="black"/>
                </a:solidFill>
                <a:latin typeface="Arial" pitchFamily="34" charset="0"/>
                <a:cs typeface="Arial" pitchFamily="34" charset="0"/>
              </a:endParaRPr>
            </a:p>
          </p:txBody>
        </p:sp>
      </p:grpSp>
      <p:grpSp>
        <p:nvGrpSpPr>
          <p:cNvPr id="7183" name="Group 70"/>
          <p:cNvGrpSpPr>
            <a:grpSpLocks/>
          </p:cNvGrpSpPr>
          <p:nvPr/>
        </p:nvGrpSpPr>
        <p:grpSpPr bwMode="auto">
          <a:xfrm>
            <a:off x="7810426" y="600285"/>
            <a:ext cx="1016924" cy="1149192"/>
            <a:chOff x="113883142" y="106796541"/>
            <a:chExt cx="1178859" cy="1371600"/>
          </a:xfrm>
        </p:grpSpPr>
        <p:sp>
          <p:nvSpPr>
            <p:cNvPr id="7188"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sp>
          <p:nvSpPr>
            <p:cNvPr id="7189"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altLang="en-US" sz="1600" b="1" dirty="0" smtClean="0">
                  <a:solidFill>
                    <a:srgbClr val="000000"/>
                  </a:solidFill>
                  <a:latin typeface="Comic Sans MS" pitchFamily="66" charset="0"/>
                  <a:cs typeface="Arial" pitchFamily="34" charset="0"/>
                </a:rPr>
                <a:t>Care</a:t>
              </a:r>
              <a:endParaRPr lang="en-US" altLang="en-US" dirty="0" smtClean="0">
                <a:solidFill>
                  <a:prstClr val="black"/>
                </a:solidFill>
                <a:latin typeface="Arial" pitchFamily="34" charset="0"/>
                <a:cs typeface="Arial" pitchFamily="34" charset="0"/>
              </a:endParaRPr>
            </a:p>
          </p:txBody>
        </p:sp>
        <p:pic>
          <p:nvPicPr>
            <p:cNvPr id="7241" name="Picture 73" descr="Giving Hands Icon #316431 - Free Icons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7184" name="Group 74"/>
          <p:cNvGrpSpPr>
            <a:grpSpLocks/>
          </p:cNvGrpSpPr>
          <p:nvPr/>
        </p:nvGrpSpPr>
        <p:grpSpPr bwMode="auto">
          <a:xfrm>
            <a:off x="7849092" y="4961048"/>
            <a:ext cx="939592" cy="1149192"/>
            <a:chOff x="109600253" y="112081236"/>
            <a:chExt cx="1089213" cy="1371600"/>
          </a:xfrm>
        </p:grpSpPr>
        <p:sp>
          <p:nvSpPr>
            <p:cNvPr id="7185"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44" name="Picture 76" descr="Achieve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187"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Achieve</a:t>
              </a:r>
              <a:endParaRPr lang="en-US" altLang="en-US" dirty="0" smtClean="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392619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9431" y="2240851"/>
            <a:ext cx="5832648" cy="2308324"/>
          </a:xfrm>
          <a:prstGeom prst="rect">
            <a:avLst/>
          </a:prstGeom>
          <a:noFill/>
        </p:spPr>
        <p:txBody>
          <a:bodyPr wrap="square" rtlCol="0">
            <a:spAutoFit/>
          </a:bodyPr>
          <a:lstStyle/>
          <a:p>
            <a:pPr algn="ctr">
              <a:lnSpc>
                <a:spcPct val="150000"/>
              </a:lnSpc>
            </a:pPr>
            <a:r>
              <a:rPr lang="en-GB" sz="2400" b="1" dirty="0" smtClean="0">
                <a:solidFill>
                  <a:srgbClr val="7030A0"/>
                </a:solidFill>
                <a:latin typeface="Comic Sans MS" panose="030F0702030302020204" pitchFamily="66" charset="0"/>
              </a:rPr>
              <a:t>We have gathered in the name of </a:t>
            </a:r>
          </a:p>
          <a:p>
            <a:pPr algn="ctr">
              <a:lnSpc>
                <a:spcPct val="150000"/>
              </a:lnSpc>
            </a:pPr>
            <a:r>
              <a:rPr lang="en-GB" sz="2400" b="1" dirty="0" smtClean="0">
                <a:solidFill>
                  <a:srgbClr val="7030A0"/>
                </a:solidFill>
                <a:latin typeface="Comic Sans MS" panose="030F0702030302020204" pitchFamily="66" charset="0"/>
              </a:rPr>
              <a:t>God the father, Son and Holy Spirit, </a:t>
            </a:r>
          </a:p>
          <a:p>
            <a:pPr algn="ctr">
              <a:lnSpc>
                <a:spcPct val="150000"/>
              </a:lnSpc>
            </a:pPr>
            <a:r>
              <a:rPr lang="en-GB" sz="2400" b="1" dirty="0" smtClean="0">
                <a:solidFill>
                  <a:srgbClr val="7030A0"/>
                </a:solidFill>
                <a:latin typeface="Comic Sans MS" panose="030F0702030302020204" pitchFamily="66" charset="0"/>
              </a:rPr>
              <a:t>to worship together </a:t>
            </a:r>
          </a:p>
          <a:p>
            <a:pPr algn="ctr">
              <a:lnSpc>
                <a:spcPct val="150000"/>
              </a:lnSpc>
            </a:pPr>
            <a:r>
              <a:rPr lang="en-GB" sz="2400" b="1" dirty="0" smtClean="0">
                <a:solidFill>
                  <a:srgbClr val="7030A0"/>
                </a:solidFill>
                <a:latin typeface="Comic Sans MS" panose="030F0702030302020204" pitchFamily="66" charset="0"/>
              </a:rPr>
              <a:t>and think about our value service.</a:t>
            </a:r>
            <a:endParaRPr lang="en-GB" sz="2400" b="1" dirty="0">
              <a:solidFill>
                <a:srgbClr val="7030A0"/>
              </a:solidFill>
              <a:latin typeface="Comic Sans MS" panose="030F0702030302020204" pitchFamily="66" charset="0"/>
            </a:endParaRPr>
          </a:p>
        </p:txBody>
      </p:sp>
      <p:pic>
        <p:nvPicPr>
          <p:cNvPr id="1031"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41543" y="4764637"/>
            <a:ext cx="1491417" cy="19297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7" name="Group 57"/>
          <p:cNvGrpSpPr>
            <a:grpSpLocks/>
          </p:cNvGrpSpPr>
          <p:nvPr/>
        </p:nvGrpSpPr>
        <p:grpSpPr bwMode="auto">
          <a:xfrm>
            <a:off x="434357" y="509218"/>
            <a:ext cx="1197206" cy="1331554"/>
            <a:chOff x="117554189" y="106621729"/>
            <a:chExt cx="1492624" cy="1598781"/>
          </a:xfrm>
        </p:grpSpPr>
        <p:sp>
          <p:nvSpPr>
            <p:cNvPr id="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9"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10" name="Group 65"/>
          <p:cNvGrpSpPr>
            <a:grpSpLocks/>
          </p:cNvGrpSpPr>
          <p:nvPr/>
        </p:nvGrpSpPr>
        <p:grpSpPr bwMode="auto">
          <a:xfrm>
            <a:off x="436568" y="5008180"/>
            <a:ext cx="1192784" cy="1442683"/>
            <a:chOff x="105359948" y="112126059"/>
            <a:chExt cx="1089213" cy="1371600"/>
          </a:xfrm>
        </p:grpSpPr>
        <p:grpSp>
          <p:nvGrpSpPr>
            <p:cNvPr id="11" name="Group 66"/>
            <p:cNvGrpSpPr>
              <a:grpSpLocks/>
            </p:cNvGrpSpPr>
            <p:nvPr/>
          </p:nvGrpSpPr>
          <p:grpSpPr bwMode="auto">
            <a:xfrm>
              <a:off x="105359948" y="112126059"/>
              <a:ext cx="1089213" cy="1371600"/>
              <a:chOff x="105283748" y="112087959"/>
              <a:chExt cx="1089213" cy="1371600"/>
            </a:xfrm>
          </p:grpSpPr>
          <p:sp>
            <p:nvSpPr>
              <p:cNvPr id="1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4" name="Picture 68" descr="Icon Hands #22670 - Free Icons Library"/>
              <p:cNvPicPr>
                <a:picLocks noChangeAspect="1" noChangeArrowheads="1"/>
              </p:cNvPicPr>
              <p:nvPr/>
            </p:nvPicPr>
            <p:blipFill>
              <a:blip r:embed="rId4">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000000"/>
                  </a:solidFill>
                  <a:effectLst/>
                  <a:latin typeface="Comic Sans MS" pitchFamily="66" charset="0"/>
                  <a:cs typeface="Arial" pitchFamily="34" charset="0"/>
                </a:rPr>
                <a:t>Inspire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5" name="Group 70"/>
          <p:cNvGrpSpPr>
            <a:grpSpLocks/>
          </p:cNvGrpSpPr>
          <p:nvPr/>
        </p:nvGrpSpPr>
        <p:grpSpPr bwMode="auto">
          <a:xfrm>
            <a:off x="7669802" y="480718"/>
            <a:ext cx="1259790" cy="1388555"/>
            <a:chOff x="113883142" y="106796541"/>
            <a:chExt cx="1178859" cy="1371600"/>
          </a:xfrm>
        </p:grpSpPr>
        <p:sp>
          <p:nvSpPr>
            <p:cNvPr id="16"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7"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000000"/>
                  </a:solidFill>
                  <a:effectLst/>
                  <a:latin typeface="Comic Sans MS" pitchFamily="66" charset="0"/>
                  <a:cs typeface="Arial" pitchFamily="34" charset="0"/>
                </a:rPr>
                <a:t>Care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73" descr="Giving Hands Icon #316431 - Free Icon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9" name="Group 74"/>
          <p:cNvGrpSpPr>
            <a:grpSpLocks/>
          </p:cNvGrpSpPr>
          <p:nvPr/>
        </p:nvGrpSpPr>
        <p:grpSpPr bwMode="auto">
          <a:xfrm>
            <a:off x="7689135" y="5019381"/>
            <a:ext cx="1221124" cy="1420280"/>
            <a:chOff x="109600253" y="112081236"/>
            <a:chExt cx="1089213" cy="1371600"/>
          </a:xfrm>
        </p:grpSpPr>
        <p:sp>
          <p:nvSpPr>
            <p:cNvPr id="20"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1" name="Picture 76" descr="Achieve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2"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rgbClr val="000000"/>
                  </a:solidFill>
                  <a:effectLst/>
                  <a:latin typeface="Comic Sans MS" pitchFamily="66" charset="0"/>
                  <a:cs typeface="Arial" pitchFamily="34" charset="0"/>
                </a:rPr>
                <a:t>Achieve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3"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64277" y="210111"/>
            <a:ext cx="1491417" cy="19297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56"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8103"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5" name="Picture 64"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70377"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425586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ds of Wisdom - Project Arr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3225958" cy="1008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4404" y="1772816"/>
            <a:ext cx="4309633" cy="2862322"/>
          </a:xfrm>
          <a:prstGeom prst="rect">
            <a:avLst/>
          </a:prstGeom>
          <a:noFill/>
        </p:spPr>
        <p:txBody>
          <a:bodyPr wrap="square" rtlCol="0">
            <a:spAutoFit/>
          </a:bodyPr>
          <a:lstStyle/>
          <a:p>
            <a:pPr algn="ctr">
              <a:lnSpc>
                <a:spcPct val="150000"/>
              </a:lnSpc>
            </a:pPr>
            <a:r>
              <a:rPr lang="en-GB" sz="2000" dirty="0" smtClean="0">
                <a:solidFill>
                  <a:schemeClr val="bg1"/>
                </a:solidFill>
                <a:latin typeface="Comic Sans MS" panose="030F0702030302020204" pitchFamily="66" charset="0"/>
              </a:rPr>
              <a:t>Jesus didn’t put any conditions on the way He served, there were ‘no strings attached’ and His love for us is the greatest gift he could give.</a:t>
            </a:r>
          </a:p>
          <a:p>
            <a:pPr algn="ctr">
              <a:lnSpc>
                <a:spcPct val="150000"/>
              </a:lnSpc>
            </a:pPr>
            <a:endParaRPr lang="en-GB" sz="2000" dirty="0">
              <a:solidFill>
                <a:schemeClr val="bg1"/>
              </a:solidFill>
              <a:latin typeface="Comic Sans MS" panose="030F0702030302020204" pitchFamily="66" charset="0"/>
            </a:endParaRPr>
          </a:p>
        </p:txBody>
      </p:sp>
      <p:pic>
        <p:nvPicPr>
          <p:cNvPr id="5" name="Picture 4" descr="Matthew 20:28&quot; Greeting Card by kaylarlucas | Redbubble"/>
          <p:cNvPicPr>
            <a:picLocks noChangeAspect="1" noChangeArrowheads="1"/>
          </p:cNvPicPr>
          <p:nvPr/>
        </p:nvPicPr>
        <p:blipFill rotWithShape="1">
          <a:blip r:embed="rId3">
            <a:extLst>
              <a:ext uri="{28A0092B-C50C-407E-A947-70E740481C1C}">
                <a14:useLocalDpi xmlns:a14="http://schemas.microsoft.com/office/drawing/2010/main" val="0"/>
              </a:ext>
            </a:extLst>
          </a:blip>
          <a:srcRect l="15060" t="14200" r="14351" b="16410"/>
          <a:stretch/>
        </p:blipFill>
        <p:spPr bwMode="auto">
          <a:xfrm>
            <a:off x="5004048" y="277665"/>
            <a:ext cx="3168352" cy="41527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2" y="5013176"/>
            <a:ext cx="8841110" cy="1477328"/>
          </a:xfrm>
          <a:prstGeom prst="rect">
            <a:avLst/>
          </a:prstGeom>
        </p:spPr>
        <p:txBody>
          <a:bodyPr wrap="square">
            <a:spAutoFit/>
          </a:bodyPr>
          <a:lstStyle/>
          <a:p>
            <a:pPr lvl="0" algn="ctr">
              <a:lnSpc>
                <a:spcPct val="150000"/>
              </a:lnSpc>
            </a:pPr>
            <a:r>
              <a:rPr lang="en-GB" sz="2000" dirty="0">
                <a:solidFill>
                  <a:prstClr val="black"/>
                </a:solidFill>
                <a:latin typeface="Comic Sans MS" panose="030F0702030302020204" pitchFamily="66" charset="0"/>
              </a:rPr>
              <a:t>Following Jesus’ example, we too should give without expecting any reward.</a:t>
            </a:r>
          </a:p>
          <a:p>
            <a:pPr lvl="0" algn="ctr">
              <a:lnSpc>
                <a:spcPct val="150000"/>
              </a:lnSpc>
            </a:pPr>
            <a:r>
              <a:rPr lang="en-GB" sz="2000" dirty="0">
                <a:solidFill>
                  <a:prstClr val="black"/>
                </a:solidFill>
                <a:latin typeface="Comic Sans MS" panose="030F0702030302020204" pitchFamily="66" charset="0"/>
              </a:rPr>
              <a:t>This can take people by surprise as Rosie discovered.</a:t>
            </a:r>
          </a:p>
        </p:txBody>
      </p:sp>
    </p:spTree>
    <p:extLst>
      <p:ext uri="{BB962C8B-B14F-4D97-AF65-F5344CB8AC3E}">
        <p14:creationId xmlns:p14="http://schemas.microsoft.com/office/powerpoint/2010/main" val="2262865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24936" cy="6047809"/>
          </a:xfrm>
          <a:prstGeom prst="rect">
            <a:avLst/>
          </a:prstGeom>
        </p:spPr>
        <p:txBody>
          <a:bodyPr wrap="square">
            <a:spAutoFit/>
          </a:bodyPr>
          <a:lstStyle/>
          <a:p>
            <a:r>
              <a:rPr lang="en-US" b="1" u="sng" dirty="0">
                <a:solidFill>
                  <a:schemeClr val="bg1"/>
                </a:solidFill>
                <a:latin typeface="Comic Sans MS" panose="030F0702030302020204" pitchFamily="66" charset="0"/>
              </a:rPr>
              <a:t>Drama</a:t>
            </a:r>
            <a:r>
              <a:rPr lang="en-US" b="1" dirty="0">
                <a:solidFill>
                  <a:schemeClr val="bg1"/>
                </a:solidFill>
                <a:latin typeface="Comic Sans MS" panose="030F0702030302020204" pitchFamily="66" charset="0"/>
              </a:rPr>
              <a:t>    	</a:t>
            </a:r>
            <a:r>
              <a:rPr lang="en-US" b="1" dirty="0" smtClean="0">
                <a:solidFill>
                  <a:schemeClr val="bg1"/>
                </a:solidFill>
                <a:latin typeface="Comic Sans MS" panose="030F0702030302020204" pitchFamily="66" charset="0"/>
              </a:rPr>
              <a:t>           </a:t>
            </a:r>
            <a:r>
              <a:rPr lang="en-US" b="1" u="sng" dirty="0" smtClean="0">
                <a:solidFill>
                  <a:schemeClr val="bg1"/>
                </a:solidFill>
                <a:latin typeface="Comic Sans MS" panose="030F0702030302020204" pitchFamily="66" charset="0"/>
              </a:rPr>
              <a:t>No </a:t>
            </a:r>
            <a:r>
              <a:rPr lang="en-US" b="1" u="sng" dirty="0">
                <a:solidFill>
                  <a:schemeClr val="bg1"/>
                </a:solidFill>
                <a:latin typeface="Comic Sans MS" panose="030F0702030302020204" pitchFamily="66" charset="0"/>
              </a:rPr>
              <a:t>strings attached</a:t>
            </a:r>
            <a:endParaRPr lang="en-GB" dirty="0">
              <a:solidFill>
                <a:schemeClr val="bg1"/>
              </a:solidFill>
              <a:latin typeface="Comic Sans MS" panose="030F0702030302020204" pitchFamily="66" charset="0"/>
            </a:endParaRPr>
          </a:p>
          <a:p>
            <a:r>
              <a:rPr lang="en-US" b="1" dirty="0">
                <a:solidFill>
                  <a:schemeClr val="bg1"/>
                </a:solidFill>
              </a:rPr>
              <a:t> </a:t>
            </a:r>
            <a:endParaRPr lang="en-GB" dirty="0">
              <a:solidFill>
                <a:schemeClr val="bg1"/>
              </a:solidFill>
            </a:endParaRPr>
          </a:p>
          <a:p>
            <a:pPr>
              <a:lnSpc>
                <a:spcPct val="150000"/>
              </a:lnSpc>
            </a:pPr>
            <a:r>
              <a:rPr lang="en-US" dirty="0">
                <a:solidFill>
                  <a:schemeClr val="bg1"/>
                </a:solidFill>
                <a:latin typeface="Comic Sans MS" panose="030F0702030302020204" pitchFamily="66" charset="0"/>
              </a:rPr>
              <a:t>Narrator: </a:t>
            </a:r>
            <a:r>
              <a:rPr lang="en-US" dirty="0" smtClean="0">
                <a:solidFill>
                  <a:schemeClr val="bg1"/>
                </a:solidFill>
                <a:latin typeface="Comic Sans MS" panose="030F0702030302020204" pitchFamily="66" charset="0"/>
              </a:rPr>
              <a:t> Rosie’s </a:t>
            </a:r>
            <a:r>
              <a:rPr lang="en-US" dirty="0">
                <a:solidFill>
                  <a:schemeClr val="bg1"/>
                </a:solidFill>
                <a:latin typeface="Comic Sans MS" panose="030F0702030302020204" pitchFamily="66" charset="0"/>
              </a:rPr>
              <a:t>Grandmother had given her £10 </a:t>
            </a:r>
            <a:r>
              <a:rPr lang="en-US" dirty="0" smtClean="0">
                <a:solidFill>
                  <a:schemeClr val="bg1"/>
                </a:solidFill>
                <a:latin typeface="Comic Sans MS" panose="030F0702030302020204" pitchFamily="66" charset="0"/>
              </a:rPr>
              <a:t>when </a:t>
            </a:r>
            <a:r>
              <a:rPr lang="en-US" dirty="0">
                <a:solidFill>
                  <a:schemeClr val="bg1"/>
                </a:solidFill>
                <a:latin typeface="Comic Sans MS" panose="030F0702030302020204" pitchFamily="66" charset="0"/>
              </a:rPr>
              <a:t>she visited her all the way from Inverness in Scotland.</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“Spend it in a way that makes you most happy” said her Granny</a:t>
            </a:r>
            <a:r>
              <a:rPr lang="en-US" dirty="0" smtClean="0">
                <a:solidFill>
                  <a:schemeClr val="bg1"/>
                </a:solidFill>
                <a:latin typeface="Comic Sans MS" panose="030F0702030302020204" pitchFamily="66" charset="0"/>
              </a:rPr>
              <a:t>.</a:t>
            </a:r>
          </a:p>
          <a:p>
            <a:pPr>
              <a:lnSpc>
                <a:spcPct val="150000"/>
              </a:lnSpc>
            </a:pP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I wonder how you would have spent the money?</a:t>
            </a:r>
            <a:endParaRPr lang="en-GB" dirty="0">
              <a:solidFill>
                <a:schemeClr val="bg1"/>
              </a:solidFill>
              <a:latin typeface="Comic Sans MS" panose="030F0702030302020204" pitchFamily="66" charset="0"/>
            </a:endParaRPr>
          </a:p>
          <a:p>
            <a:pPr>
              <a:lnSpc>
                <a:spcPct val="150000"/>
              </a:lnSpc>
            </a:pPr>
            <a:endParaRPr lang="en-US" dirty="0" smtClean="0">
              <a:solidFill>
                <a:schemeClr val="bg1"/>
              </a:solidFill>
              <a:latin typeface="Comic Sans MS" panose="030F0702030302020204" pitchFamily="66" charset="0"/>
            </a:endParaRPr>
          </a:p>
          <a:p>
            <a:pPr>
              <a:lnSpc>
                <a:spcPct val="150000"/>
              </a:lnSpc>
            </a:pPr>
            <a:r>
              <a:rPr lang="en-US" dirty="0" smtClean="0">
                <a:solidFill>
                  <a:schemeClr val="bg1"/>
                </a:solidFill>
                <a:latin typeface="Comic Sans MS" panose="030F0702030302020204" pitchFamily="66" charset="0"/>
              </a:rPr>
              <a:t>Well </a:t>
            </a:r>
            <a:r>
              <a:rPr lang="en-US" dirty="0">
                <a:solidFill>
                  <a:schemeClr val="bg1"/>
                </a:solidFill>
                <a:latin typeface="Comic Sans MS" panose="030F0702030302020204" pitchFamily="66" charset="0"/>
              </a:rPr>
              <a:t>you may be surprised about what Rosie did. The Value in Rosie’s school that term was Service. One of Rosie’s Mum’s friends had made dozens and dozens of muesli bars to sell to raise money for a charity called Christian Aid. Rosie decided to spend her £10 to buy a bar for everyone in her class.</a:t>
            </a: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At break time she asked her teacher if she could give out the bars</a:t>
            </a:r>
            <a:r>
              <a:rPr lang="en-US" dirty="0" smtClean="0">
                <a:solidFill>
                  <a:schemeClr val="bg1"/>
                </a:solidFill>
                <a:latin typeface="Comic Sans MS" panose="030F0702030302020204" pitchFamily="66" charset="0"/>
              </a:rPr>
              <a:t>.</a:t>
            </a:r>
          </a:p>
          <a:p>
            <a:pPr>
              <a:lnSpc>
                <a:spcPct val="150000"/>
              </a:lnSpc>
            </a:pPr>
            <a:endParaRPr lang="en-GB" dirty="0">
              <a:solidFill>
                <a:schemeClr val="bg1"/>
              </a:solidFill>
              <a:latin typeface="Comic Sans MS" panose="030F0702030302020204" pitchFamily="66" charset="0"/>
            </a:endParaRPr>
          </a:p>
          <a:p>
            <a:pPr>
              <a:lnSpc>
                <a:spcPct val="150000"/>
              </a:lnSpc>
            </a:pPr>
            <a:r>
              <a:rPr lang="en-US" dirty="0">
                <a:solidFill>
                  <a:schemeClr val="bg1"/>
                </a:solidFill>
                <a:latin typeface="Comic Sans MS" panose="030F0702030302020204" pitchFamily="66" charset="0"/>
              </a:rPr>
              <a:t>Here’s what happened</a:t>
            </a:r>
            <a:r>
              <a:rPr lang="en-US" dirty="0" smtClean="0">
                <a:solidFill>
                  <a:schemeClr val="bg1"/>
                </a:solidFill>
                <a:latin typeface="Comic Sans MS" panose="030F0702030302020204" pitchFamily="66" charset="0"/>
              </a:rPr>
              <a:t>:</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77642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24936" cy="4616648"/>
          </a:xfrm>
          <a:prstGeom prst="rect">
            <a:avLst/>
          </a:prstGeom>
        </p:spPr>
        <p:txBody>
          <a:bodyPr wrap="square">
            <a:spAutoFit/>
          </a:bodyPr>
          <a:lstStyle/>
          <a:p>
            <a:r>
              <a:rPr lang="en-US" sz="2400" b="1" u="sng" dirty="0">
                <a:solidFill>
                  <a:schemeClr val="bg1"/>
                </a:solidFill>
                <a:latin typeface="Comic Sans MS" panose="030F0702030302020204" pitchFamily="66" charset="0"/>
              </a:rPr>
              <a:t>Drama</a:t>
            </a:r>
            <a:r>
              <a:rPr lang="en-US" sz="2400" b="1" dirty="0">
                <a:solidFill>
                  <a:schemeClr val="bg1"/>
                </a:solidFill>
                <a:latin typeface="Comic Sans MS" panose="030F0702030302020204" pitchFamily="66" charset="0"/>
              </a:rPr>
              <a:t>    	</a:t>
            </a:r>
            <a:r>
              <a:rPr lang="en-US" sz="2400" b="1" dirty="0" smtClean="0">
                <a:solidFill>
                  <a:schemeClr val="bg1"/>
                </a:solidFill>
                <a:latin typeface="Comic Sans MS" panose="030F0702030302020204" pitchFamily="66" charset="0"/>
              </a:rPr>
              <a:t>    </a:t>
            </a:r>
            <a:r>
              <a:rPr lang="en-US" sz="2400" b="1" u="sng" dirty="0" smtClean="0">
                <a:solidFill>
                  <a:schemeClr val="bg1"/>
                </a:solidFill>
                <a:latin typeface="Comic Sans MS" panose="030F0702030302020204" pitchFamily="66" charset="0"/>
              </a:rPr>
              <a:t>No </a:t>
            </a:r>
            <a:r>
              <a:rPr lang="en-US" sz="2400" b="1" u="sng" dirty="0">
                <a:solidFill>
                  <a:schemeClr val="bg1"/>
                </a:solidFill>
                <a:latin typeface="Comic Sans MS" panose="030F0702030302020204" pitchFamily="66" charset="0"/>
              </a:rPr>
              <a:t>strings attached</a:t>
            </a:r>
            <a:endParaRPr lang="en-GB" sz="2400" dirty="0">
              <a:solidFill>
                <a:schemeClr val="bg1"/>
              </a:solidFill>
              <a:latin typeface="Comic Sans MS" panose="030F0702030302020204" pitchFamily="66" charset="0"/>
            </a:endParaRPr>
          </a:p>
          <a:p>
            <a:r>
              <a:rPr lang="en-US" b="1" dirty="0">
                <a:solidFill>
                  <a:schemeClr val="bg1"/>
                </a:solidFill>
              </a:rPr>
              <a:t> </a:t>
            </a:r>
            <a:endParaRPr lang="en-US" b="1" dirty="0" smtClean="0">
              <a:solidFill>
                <a:schemeClr val="bg1"/>
              </a:solidFill>
            </a:endParaRPr>
          </a:p>
          <a:p>
            <a:endParaRPr lang="en-GB" dirty="0">
              <a:solidFill>
                <a:schemeClr val="bg1"/>
              </a:solidFill>
            </a:endParaRPr>
          </a:p>
          <a:p>
            <a:r>
              <a:rPr lang="en-US" i="1" dirty="0" smtClean="0">
                <a:solidFill>
                  <a:schemeClr val="bg1"/>
                </a:solidFill>
              </a:rPr>
              <a:t>Rosie </a:t>
            </a:r>
            <a:r>
              <a:rPr lang="en-US" i="1" dirty="0">
                <a:solidFill>
                  <a:schemeClr val="bg1"/>
                </a:solidFill>
              </a:rPr>
              <a:t>stands with a tray of Muesli bars and Jon, Kate, Patrick and Ellie come along in turn</a:t>
            </a:r>
            <a:r>
              <a:rPr lang="en-US" i="1" dirty="0" smtClean="0">
                <a:solidFill>
                  <a:schemeClr val="bg1"/>
                </a:solidFill>
              </a:rPr>
              <a:t>.</a:t>
            </a:r>
          </a:p>
          <a:p>
            <a:endParaRPr lang="en-GB" dirty="0" smtClean="0">
              <a:solidFill>
                <a:schemeClr val="bg1"/>
              </a:solidFill>
            </a:endParaRPr>
          </a:p>
          <a:p>
            <a:endParaRPr lang="en-GB" dirty="0">
              <a:solidFill>
                <a:schemeClr val="bg1"/>
              </a:solidFill>
            </a:endParaRPr>
          </a:p>
          <a:p>
            <a:r>
              <a:rPr lang="en-US" b="1" dirty="0">
                <a:solidFill>
                  <a:schemeClr val="bg1"/>
                </a:solidFill>
                <a:latin typeface="Comic Sans MS" panose="030F0702030302020204" pitchFamily="66" charset="0"/>
              </a:rPr>
              <a:t>Rosie: 	Would you like a muesli bar</a:t>
            </a:r>
            <a:r>
              <a:rPr lang="en-US" b="1" dirty="0" smtClean="0">
                <a:solidFill>
                  <a:schemeClr val="bg1"/>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rgbClr val="0000FF"/>
                </a:solidFill>
                <a:latin typeface="Comic Sans MS" panose="030F0702030302020204" pitchFamily="66" charset="0"/>
              </a:rPr>
              <a:t>Jon: 	</a:t>
            </a:r>
            <a:r>
              <a:rPr lang="en-US" b="1" dirty="0" smtClean="0">
                <a:solidFill>
                  <a:srgbClr val="0000FF"/>
                </a:solidFill>
                <a:latin typeface="Comic Sans MS" panose="030F0702030302020204" pitchFamily="66" charset="0"/>
              </a:rPr>
              <a:t>Yes</a:t>
            </a:r>
            <a:r>
              <a:rPr lang="en-US" b="1" dirty="0">
                <a:solidFill>
                  <a:srgbClr val="0000FF"/>
                </a:solidFill>
                <a:latin typeface="Comic Sans MS" panose="030F0702030302020204" pitchFamily="66" charset="0"/>
              </a:rPr>
              <a:t>, I love those. How much are you selling them for</a:t>
            </a:r>
            <a:r>
              <a:rPr lang="en-US" b="1" dirty="0" smtClean="0">
                <a:solidFill>
                  <a:srgbClr val="0000FF"/>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They’re free, just a </a:t>
            </a:r>
            <a:r>
              <a:rPr lang="en-US" b="1" dirty="0" smtClean="0">
                <a:solidFill>
                  <a:schemeClr val="bg1"/>
                </a:solidFill>
                <a:latin typeface="Comic Sans MS" panose="030F0702030302020204" pitchFamily="66" charset="0"/>
              </a:rPr>
              <a:t>gift</a:t>
            </a:r>
          </a:p>
          <a:p>
            <a:endParaRPr lang="en-GB" b="1" dirty="0">
              <a:solidFill>
                <a:schemeClr val="bg1"/>
              </a:solidFill>
              <a:latin typeface="Comic Sans MS" panose="030F0702030302020204" pitchFamily="66" charset="0"/>
            </a:endParaRPr>
          </a:p>
          <a:p>
            <a:r>
              <a:rPr lang="en-US" b="1" dirty="0">
                <a:solidFill>
                  <a:srgbClr val="0000FF"/>
                </a:solidFill>
                <a:latin typeface="Comic Sans MS" panose="030F0702030302020204" pitchFamily="66" charset="0"/>
              </a:rPr>
              <a:t>Jon: 	</a:t>
            </a:r>
            <a:r>
              <a:rPr lang="en-US" b="1" dirty="0" smtClean="0">
                <a:solidFill>
                  <a:srgbClr val="0000FF"/>
                </a:solidFill>
                <a:latin typeface="Comic Sans MS" panose="030F0702030302020204" pitchFamily="66" charset="0"/>
              </a:rPr>
              <a:t>Wow </a:t>
            </a:r>
            <a:r>
              <a:rPr lang="en-US" b="1" dirty="0">
                <a:solidFill>
                  <a:srgbClr val="0000FF"/>
                </a:solidFill>
                <a:latin typeface="Comic Sans MS" panose="030F0702030302020204" pitchFamily="66" charset="0"/>
              </a:rPr>
              <a:t>thanks Rosie</a:t>
            </a:r>
            <a:r>
              <a:rPr lang="en-US" b="1" dirty="0" smtClean="0">
                <a:solidFill>
                  <a:srgbClr val="0000FF"/>
                </a:solidFill>
                <a:latin typeface="Comic Sans MS" panose="030F0702030302020204" pitchFamily="66" charset="0"/>
              </a:rPr>
              <a:t>!</a:t>
            </a:r>
          </a:p>
          <a:p>
            <a:endParaRPr lang="en-GB" b="1" dirty="0">
              <a:solidFill>
                <a:schemeClr val="bg1"/>
              </a:solidFill>
              <a:latin typeface="Comic Sans MS" panose="030F0702030302020204" pitchFamily="66" charset="0"/>
            </a:endParaRPr>
          </a:p>
          <a:p>
            <a:endParaRPr lang="en-US"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3762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475" y="908720"/>
            <a:ext cx="8424936" cy="5078313"/>
          </a:xfrm>
          <a:prstGeom prst="rect">
            <a:avLst/>
          </a:prstGeom>
        </p:spPr>
        <p:txBody>
          <a:bodyPr wrap="square">
            <a:spAutoFit/>
          </a:bodyPr>
          <a:lstStyle/>
          <a:p>
            <a:r>
              <a:rPr lang="en-US" b="1" dirty="0">
                <a:solidFill>
                  <a:schemeClr val="bg1"/>
                </a:solidFill>
                <a:latin typeface="Comic Sans MS" panose="030F0702030302020204" pitchFamily="66" charset="0"/>
              </a:rPr>
              <a:t>Rosie: 	Hi Kate, would you like a free muesli bar?</a:t>
            </a:r>
          </a:p>
          <a:p>
            <a:endParaRPr lang="en-GB" b="1" dirty="0">
              <a:solidFill>
                <a:schemeClr val="bg1"/>
              </a:solidFill>
              <a:latin typeface="Comic Sans MS" panose="030F0702030302020204" pitchFamily="66" charset="0"/>
            </a:endParaRPr>
          </a:p>
          <a:p>
            <a:r>
              <a:rPr lang="en-US" b="1" dirty="0">
                <a:solidFill>
                  <a:srgbClr val="FF0000"/>
                </a:solidFill>
                <a:latin typeface="Comic Sans MS" panose="030F0702030302020204" pitchFamily="66" charset="0"/>
              </a:rPr>
              <a:t>Kate: 	Free! Yes please</a:t>
            </a:r>
          </a:p>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There you go</a:t>
            </a:r>
          </a:p>
          <a:p>
            <a:endParaRPr lang="en-GB" b="1" dirty="0">
              <a:solidFill>
                <a:schemeClr val="bg1"/>
              </a:solidFill>
              <a:latin typeface="Comic Sans MS" panose="030F0702030302020204" pitchFamily="66" charset="0"/>
            </a:endParaRPr>
          </a:p>
          <a:p>
            <a:r>
              <a:rPr lang="en-US" b="1" dirty="0">
                <a:solidFill>
                  <a:srgbClr val="FF0000"/>
                </a:solidFill>
                <a:latin typeface="Comic Sans MS" panose="030F0702030302020204" pitchFamily="66" charset="0"/>
              </a:rPr>
              <a:t>Kate: 	Thanks Rosie, I owe you!</a:t>
            </a:r>
          </a:p>
          <a:p>
            <a:endParaRPr lang="en-US"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No you don’t, it’s a free gift</a:t>
            </a:r>
            <a:r>
              <a:rPr lang="en-GB" b="1" dirty="0">
                <a:solidFill>
                  <a:schemeClr val="bg1"/>
                </a:solidFill>
                <a:latin typeface="Comic Sans MS" panose="030F0702030302020204" pitchFamily="66" charset="0"/>
              </a:rPr>
              <a:t>.</a:t>
            </a:r>
          </a:p>
          <a:p>
            <a:endParaRPr lang="en-US" b="1" dirty="0" smtClean="0">
              <a:solidFill>
                <a:srgbClr val="7030A0"/>
              </a:solidFill>
              <a:latin typeface="Comic Sans MS" panose="030F0702030302020204" pitchFamily="66" charset="0"/>
            </a:endParaRPr>
          </a:p>
          <a:p>
            <a:endParaRPr lang="en-US" b="1" dirty="0" smtClean="0">
              <a:solidFill>
                <a:srgbClr val="7030A0"/>
              </a:solidFill>
              <a:latin typeface="Comic Sans MS" panose="030F0702030302020204" pitchFamily="66" charset="0"/>
            </a:endParaRPr>
          </a:p>
          <a:p>
            <a:endParaRPr lang="en-US" b="1" dirty="0">
              <a:solidFill>
                <a:srgbClr val="7030A0"/>
              </a:solidFill>
              <a:latin typeface="Comic Sans MS" panose="030F0702030302020204" pitchFamily="66" charset="0"/>
            </a:endParaRPr>
          </a:p>
          <a:p>
            <a:r>
              <a:rPr lang="en-US" b="1" dirty="0" smtClean="0">
                <a:solidFill>
                  <a:srgbClr val="7030A0"/>
                </a:solidFill>
                <a:latin typeface="Comic Sans MS" panose="030F0702030302020204" pitchFamily="66" charset="0"/>
              </a:rPr>
              <a:t>Patrick</a:t>
            </a:r>
            <a:r>
              <a:rPr lang="en-US" b="1" dirty="0">
                <a:solidFill>
                  <a:srgbClr val="7030A0"/>
                </a:solidFill>
                <a:latin typeface="Comic Sans MS" panose="030F0702030302020204" pitchFamily="66" charset="0"/>
              </a:rPr>
              <a:t>: </a:t>
            </a:r>
            <a:r>
              <a:rPr lang="en-US" b="1" dirty="0" smtClean="0">
                <a:solidFill>
                  <a:srgbClr val="7030A0"/>
                </a:solidFill>
                <a:latin typeface="Comic Sans MS" panose="030F0702030302020204" pitchFamily="66" charset="0"/>
              </a:rPr>
              <a:t>I </a:t>
            </a:r>
            <a:r>
              <a:rPr lang="en-US" b="1" dirty="0">
                <a:solidFill>
                  <a:srgbClr val="7030A0"/>
                </a:solidFill>
                <a:latin typeface="Comic Sans MS" panose="030F0702030302020204" pitchFamily="66" charset="0"/>
              </a:rPr>
              <a:t>heard you’re giving away free bars, Is it just to your friends</a:t>
            </a:r>
            <a:r>
              <a:rPr lang="en-US" b="1" dirty="0" smtClean="0">
                <a:solidFill>
                  <a:srgbClr val="7030A0"/>
                </a:solidFill>
                <a:latin typeface="Comic Sans MS" panose="030F0702030302020204" pitchFamily="66" charset="0"/>
              </a:rPr>
              <a:t>?</a:t>
            </a:r>
          </a:p>
          <a:p>
            <a:endParaRPr lang="en-GB" b="1" dirty="0">
              <a:solidFill>
                <a:srgbClr val="006600"/>
              </a:solidFill>
              <a:latin typeface="Comic Sans MS" panose="030F0702030302020204" pitchFamily="66" charset="0"/>
            </a:endParaRPr>
          </a:p>
          <a:p>
            <a:r>
              <a:rPr lang="en-US" b="1" dirty="0">
                <a:solidFill>
                  <a:schemeClr val="bg1"/>
                </a:solidFill>
                <a:latin typeface="Comic Sans MS" panose="030F0702030302020204" pitchFamily="66" charset="0"/>
              </a:rPr>
              <a:t>Rosie: 	No to everyone. Want one</a:t>
            </a:r>
            <a:r>
              <a:rPr lang="en-US" b="1" dirty="0" smtClean="0">
                <a:solidFill>
                  <a:schemeClr val="bg1"/>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rgbClr val="7030A0"/>
                </a:solidFill>
                <a:latin typeface="Comic Sans MS" panose="030F0702030302020204" pitchFamily="66" charset="0"/>
              </a:rPr>
              <a:t>Patrick: </a:t>
            </a:r>
            <a:r>
              <a:rPr lang="en-US" b="1" dirty="0" smtClean="0">
                <a:solidFill>
                  <a:srgbClr val="7030A0"/>
                </a:solidFill>
                <a:latin typeface="Comic Sans MS" panose="030F0702030302020204" pitchFamily="66" charset="0"/>
              </a:rPr>
              <a:t>You </a:t>
            </a:r>
            <a:r>
              <a:rPr lang="en-US" b="1" dirty="0">
                <a:solidFill>
                  <a:srgbClr val="7030A0"/>
                </a:solidFill>
                <a:latin typeface="Comic Sans MS" panose="030F0702030302020204" pitchFamily="66" charset="0"/>
              </a:rPr>
              <a:t>bet</a:t>
            </a:r>
            <a:r>
              <a:rPr lang="en-US" b="1" dirty="0" smtClean="0">
                <a:solidFill>
                  <a:srgbClr val="7030A0"/>
                </a:solidFill>
                <a:latin typeface="Comic Sans MS" panose="030F0702030302020204" pitchFamily="66" charset="0"/>
              </a:rPr>
              <a:t>!</a:t>
            </a:r>
          </a:p>
          <a:p>
            <a:endParaRPr lang="en-GB"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174792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24936" cy="5355312"/>
          </a:xfrm>
          <a:prstGeom prst="rect">
            <a:avLst/>
          </a:prstGeom>
        </p:spPr>
        <p:txBody>
          <a:bodyPr wrap="square">
            <a:spAutoFit/>
          </a:bodyPr>
          <a:lstStyle/>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a:t>
            </a:r>
            <a:r>
              <a:rPr lang="en-US" b="1" dirty="0" err="1">
                <a:solidFill>
                  <a:schemeClr val="bg1"/>
                </a:solidFill>
                <a:latin typeface="Comic Sans MS" panose="030F0702030302020204" pitchFamily="66" charset="0"/>
              </a:rPr>
              <a:t>D’you</a:t>
            </a:r>
            <a:r>
              <a:rPr lang="en-US" b="1" dirty="0">
                <a:solidFill>
                  <a:schemeClr val="bg1"/>
                </a:solidFill>
                <a:latin typeface="Comic Sans MS" panose="030F0702030302020204" pitchFamily="66" charset="0"/>
              </a:rPr>
              <a:t> want a muesli bar Ellie</a:t>
            </a:r>
            <a:r>
              <a:rPr lang="en-US" b="1" dirty="0" smtClean="0">
                <a:solidFill>
                  <a:schemeClr val="bg1"/>
                </a:solidFill>
                <a:latin typeface="Comic Sans MS" panose="030F0702030302020204" pitchFamily="66" charset="0"/>
              </a:rPr>
              <a:t>?</a:t>
            </a:r>
          </a:p>
          <a:p>
            <a:endParaRPr lang="en-GB" b="1" dirty="0">
              <a:solidFill>
                <a:schemeClr val="accent6">
                  <a:lumMod val="75000"/>
                </a:schemeClr>
              </a:solidFill>
              <a:latin typeface="Comic Sans MS" panose="030F0702030302020204" pitchFamily="66" charset="0"/>
            </a:endParaRPr>
          </a:p>
          <a:p>
            <a:r>
              <a:rPr lang="en-US" b="1" dirty="0">
                <a:solidFill>
                  <a:schemeClr val="accent6">
                    <a:lumMod val="75000"/>
                  </a:schemeClr>
                </a:solidFill>
                <a:latin typeface="Comic Sans MS" panose="030F0702030302020204" pitchFamily="66" charset="0"/>
              </a:rPr>
              <a:t>Ellie: 	Yes please, thanks Rosie. I’ll bring something for you tomorrow. </a:t>
            </a:r>
            <a:r>
              <a:rPr lang="en-US" b="1" dirty="0" smtClean="0">
                <a:solidFill>
                  <a:schemeClr val="accent6">
                    <a:lumMod val="75000"/>
                  </a:schemeClr>
                </a:solidFill>
                <a:latin typeface="Comic Sans MS" panose="030F0702030302020204" pitchFamily="66" charset="0"/>
              </a:rPr>
              <a:t>	One </a:t>
            </a:r>
            <a:r>
              <a:rPr lang="en-US" b="1" dirty="0">
                <a:solidFill>
                  <a:schemeClr val="accent6">
                    <a:lumMod val="75000"/>
                  </a:schemeClr>
                </a:solidFill>
                <a:latin typeface="Comic Sans MS" panose="030F0702030302020204" pitchFamily="66" charset="0"/>
              </a:rPr>
              <a:t>good turn </a:t>
            </a:r>
            <a:r>
              <a:rPr lang="en-US" b="1" dirty="0" smtClean="0">
                <a:solidFill>
                  <a:schemeClr val="accent6">
                    <a:lumMod val="75000"/>
                  </a:schemeClr>
                </a:solidFill>
                <a:latin typeface="Comic Sans MS" panose="030F0702030302020204" pitchFamily="66" charset="0"/>
              </a:rPr>
              <a:t>	deserves </a:t>
            </a:r>
            <a:r>
              <a:rPr lang="en-US" b="1" dirty="0">
                <a:solidFill>
                  <a:schemeClr val="accent6">
                    <a:lumMod val="75000"/>
                  </a:schemeClr>
                </a:solidFill>
                <a:latin typeface="Comic Sans MS" panose="030F0702030302020204" pitchFamily="66" charset="0"/>
              </a:rPr>
              <a:t>another</a:t>
            </a:r>
            <a:r>
              <a:rPr lang="en-US" b="1" dirty="0" smtClean="0">
                <a:solidFill>
                  <a:schemeClr val="accent6">
                    <a:lumMod val="75000"/>
                  </a:schemeClr>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That’s OK. You don’t need to.</a:t>
            </a:r>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 </a:t>
            </a:r>
            <a:endParaRPr lang="en-GB" b="1" dirty="0">
              <a:solidFill>
                <a:schemeClr val="bg1"/>
              </a:solidFill>
              <a:latin typeface="Comic Sans MS" panose="030F0702030302020204" pitchFamily="66" charset="0"/>
            </a:endParaRPr>
          </a:p>
          <a:p>
            <a:r>
              <a:rPr lang="en-US" b="1" dirty="0">
                <a:solidFill>
                  <a:schemeClr val="accent6">
                    <a:lumMod val="75000"/>
                  </a:schemeClr>
                </a:solidFill>
                <a:latin typeface="Comic Sans MS" panose="030F0702030302020204" pitchFamily="66" charset="0"/>
              </a:rPr>
              <a:t>Ellie: 	Oh I get it (sarcastically), you’re trying to get lots of people to </a:t>
            </a:r>
            <a:r>
              <a:rPr lang="en-US" b="1" dirty="0" smtClean="0">
                <a:solidFill>
                  <a:schemeClr val="accent6">
                    <a:lumMod val="75000"/>
                  </a:schemeClr>
                </a:solidFill>
                <a:latin typeface="Comic Sans MS" panose="030F0702030302020204" pitchFamily="66" charset="0"/>
              </a:rPr>
              <a:t>	vote </a:t>
            </a:r>
            <a:r>
              <a:rPr lang="en-US" b="1" dirty="0">
                <a:solidFill>
                  <a:schemeClr val="accent6">
                    <a:lumMod val="75000"/>
                  </a:schemeClr>
                </a:solidFill>
                <a:latin typeface="Comic Sans MS" panose="030F0702030302020204" pitchFamily="66" charset="0"/>
              </a:rPr>
              <a:t>you on to </a:t>
            </a:r>
            <a:r>
              <a:rPr lang="en-US" b="1" dirty="0" smtClean="0">
                <a:solidFill>
                  <a:schemeClr val="accent6">
                    <a:lumMod val="75000"/>
                  </a:schemeClr>
                </a:solidFill>
                <a:latin typeface="Comic Sans MS" panose="030F0702030302020204" pitchFamily="66" charset="0"/>
              </a:rPr>
              <a:t>	the </a:t>
            </a:r>
            <a:r>
              <a:rPr lang="en-US" b="1" dirty="0">
                <a:solidFill>
                  <a:schemeClr val="accent6">
                    <a:lumMod val="75000"/>
                  </a:schemeClr>
                </a:solidFill>
                <a:latin typeface="Comic Sans MS" panose="030F0702030302020204" pitchFamily="66" charset="0"/>
              </a:rPr>
              <a:t>School Council. That’s why you’re giving out </a:t>
            </a:r>
            <a:r>
              <a:rPr lang="en-US" b="1" dirty="0" smtClean="0">
                <a:solidFill>
                  <a:schemeClr val="accent6">
                    <a:lumMod val="75000"/>
                  </a:schemeClr>
                </a:solidFill>
                <a:latin typeface="Comic Sans MS" panose="030F0702030302020204" pitchFamily="66" charset="0"/>
              </a:rPr>
              <a:t>	muesli </a:t>
            </a:r>
            <a:r>
              <a:rPr lang="en-US" b="1" dirty="0">
                <a:solidFill>
                  <a:schemeClr val="accent6">
                    <a:lumMod val="75000"/>
                  </a:schemeClr>
                </a:solidFill>
                <a:latin typeface="Comic Sans MS" panose="030F0702030302020204" pitchFamily="66" charset="0"/>
              </a:rPr>
              <a:t>bars</a:t>
            </a:r>
            <a:r>
              <a:rPr lang="en-US" b="1" dirty="0" smtClean="0">
                <a:solidFill>
                  <a:schemeClr val="accent6">
                    <a:lumMod val="75000"/>
                  </a:schemeClr>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I’m not standing for the School Council</a:t>
            </a:r>
            <a:r>
              <a:rPr lang="en-US" b="1" dirty="0" smtClean="0">
                <a:solidFill>
                  <a:schemeClr val="bg1"/>
                </a:solidFill>
                <a:latin typeface="Comic Sans MS" panose="030F0702030302020204" pitchFamily="66" charset="0"/>
              </a:rPr>
              <a:t>.</a:t>
            </a:r>
          </a:p>
          <a:p>
            <a:endParaRPr lang="en-GB" b="1" dirty="0">
              <a:solidFill>
                <a:schemeClr val="bg1"/>
              </a:solidFill>
              <a:latin typeface="Comic Sans MS" panose="030F0702030302020204" pitchFamily="66" charset="0"/>
            </a:endParaRPr>
          </a:p>
          <a:p>
            <a:r>
              <a:rPr lang="en-US" b="1" dirty="0">
                <a:solidFill>
                  <a:schemeClr val="accent6">
                    <a:lumMod val="75000"/>
                  </a:schemeClr>
                </a:solidFill>
                <a:latin typeface="Comic Sans MS" panose="030F0702030302020204" pitchFamily="66" charset="0"/>
              </a:rPr>
              <a:t>Ellie: 	Oh sorry Rosie. It’s just that usually, when there’s a free gift </a:t>
            </a:r>
            <a:r>
              <a:rPr lang="en-US" b="1" dirty="0" smtClean="0">
                <a:solidFill>
                  <a:schemeClr val="accent6">
                    <a:lumMod val="75000"/>
                  </a:schemeClr>
                </a:solidFill>
                <a:latin typeface="Comic Sans MS" panose="030F0702030302020204" pitchFamily="66" charset="0"/>
              </a:rPr>
              <a:t>	there’s </a:t>
            </a:r>
            <a:r>
              <a:rPr lang="en-US" b="1" dirty="0">
                <a:solidFill>
                  <a:schemeClr val="accent6">
                    <a:lumMod val="75000"/>
                  </a:schemeClr>
                </a:solidFill>
                <a:latin typeface="Comic Sans MS" panose="030F0702030302020204" pitchFamily="66" charset="0"/>
              </a:rPr>
              <a:t>strings </a:t>
            </a:r>
            <a:r>
              <a:rPr lang="en-US" b="1" dirty="0" smtClean="0">
                <a:solidFill>
                  <a:schemeClr val="accent6">
                    <a:lumMod val="75000"/>
                  </a:schemeClr>
                </a:solidFill>
                <a:latin typeface="Comic Sans MS" panose="030F0702030302020204" pitchFamily="66" charset="0"/>
              </a:rPr>
              <a:t>	attached.</a:t>
            </a:r>
          </a:p>
          <a:p>
            <a:endParaRPr lang="en-GB" b="1"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Rosie: 	I guess if there were strings attached it wouldn’t really be a </a:t>
            </a:r>
            <a:r>
              <a:rPr lang="en-US" b="1" dirty="0" smtClean="0">
                <a:solidFill>
                  <a:schemeClr val="bg1"/>
                </a:solidFill>
                <a:latin typeface="Comic Sans MS" panose="030F0702030302020204" pitchFamily="66" charset="0"/>
              </a:rPr>
              <a:t>		free </a:t>
            </a:r>
            <a:r>
              <a:rPr lang="en-US" b="1" dirty="0">
                <a:solidFill>
                  <a:schemeClr val="bg1"/>
                </a:solidFill>
                <a:latin typeface="Comic Sans MS" panose="030F0702030302020204" pitchFamily="66" charset="0"/>
              </a:rPr>
              <a:t>gift would it</a:t>
            </a:r>
            <a:r>
              <a:rPr lang="en-US" b="1" dirty="0" smtClean="0">
                <a:solidFill>
                  <a:schemeClr val="bg1"/>
                </a:solidFill>
                <a:latin typeface="Comic Sans MS" panose="030F0702030302020204" pitchFamily="66" charset="0"/>
              </a:rPr>
              <a:t>?</a:t>
            </a:r>
            <a:endParaRPr lang="en-GB"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83315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lection Clipart - Reflection Clipart Free , Transparent Cartoon, Free  Cliparts &amp; Silhouettes - Net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7"/>
          <a:stretch/>
        </p:blipFill>
        <p:spPr bwMode="auto">
          <a:xfrm>
            <a:off x="323528" y="195045"/>
            <a:ext cx="1636839" cy="1361747"/>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915816" y="617151"/>
            <a:ext cx="5353496" cy="400110"/>
          </a:xfrm>
          <a:prstGeom prst="rect">
            <a:avLst/>
          </a:prstGeom>
        </p:spPr>
        <p:txBody>
          <a:bodyPr wrap="square">
            <a:spAutoFit/>
          </a:bodyPr>
          <a:lstStyle/>
          <a:p>
            <a:pPr lvl="0" algn="ctr"/>
            <a:r>
              <a:rPr lang="en-GB" sz="2000" dirty="0">
                <a:solidFill>
                  <a:srgbClr val="7030A0"/>
                </a:solidFill>
                <a:latin typeface="Comic Sans MS" panose="030F0702030302020204" pitchFamily="66" charset="0"/>
              </a:rPr>
              <a:t>Take a moment to reflect and think.</a:t>
            </a:r>
          </a:p>
        </p:txBody>
      </p:sp>
      <p:sp>
        <p:nvSpPr>
          <p:cNvPr id="5" name="TextBox 4"/>
          <p:cNvSpPr txBox="1"/>
          <p:nvPr/>
        </p:nvSpPr>
        <p:spPr>
          <a:xfrm>
            <a:off x="395536" y="2132856"/>
            <a:ext cx="8280920" cy="3000821"/>
          </a:xfrm>
          <a:prstGeom prst="rect">
            <a:avLst/>
          </a:prstGeom>
          <a:noFill/>
        </p:spPr>
        <p:txBody>
          <a:bodyPr wrap="square" rtlCol="0">
            <a:spAutoFit/>
          </a:bodyPr>
          <a:lstStyle/>
          <a:p>
            <a:pPr>
              <a:lnSpc>
                <a:spcPct val="150000"/>
              </a:lnSpc>
            </a:pPr>
            <a:r>
              <a:rPr lang="en-GB" dirty="0" smtClean="0">
                <a:solidFill>
                  <a:schemeClr val="bg1"/>
                </a:solidFill>
                <a:latin typeface="Comic Sans MS" panose="030F0702030302020204" pitchFamily="66" charset="0"/>
              </a:rPr>
              <a:t>Why do you think it was hard for Rosie’s classmates to understand that she wanted to give a gift without expecting anything in return?</a:t>
            </a:r>
          </a:p>
          <a:p>
            <a:pPr>
              <a:lnSpc>
                <a:spcPct val="150000"/>
              </a:lnSpc>
            </a:pPr>
            <a:endParaRPr lang="en-GB" dirty="0" smtClean="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A real gift is given with no strings attached.</a:t>
            </a:r>
          </a:p>
          <a:p>
            <a:pPr>
              <a:lnSpc>
                <a:spcPct val="150000"/>
              </a:lnSpc>
            </a:pPr>
            <a:endParaRPr lang="en-GB" dirty="0">
              <a:solidFill>
                <a:schemeClr val="bg1"/>
              </a:solidFill>
              <a:latin typeface="Comic Sans MS" panose="030F0702030302020204" pitchFamily="66" charset="0"/>
            </a:endParaRPr>
          </a:p>
          <a:p>
            <a:pPr>
              <a:lnSpc>
                <a:spcPct val="150000"/>
              </a:lnSpc>
            </a:pPr>
            <a:r>
              <a:rPr lang="en-GB" dirty="0" smtClean="0">
                <a:solidFill>
                  <a:schemeClr val="bg1"/>
                </a:solidFill>
                <a:latin typeface="Comic Sans MS" panose="030F0702030302020204" pitchFamily="66" charset="0"/>
              </a:rPr>
              <a:t>One way of serving with ‘no strings attached’ is to serve in secret. In other words to give in a way that no one will ever discover who the giver was!</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2568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5536" y="224072"/>
            <a:ext cx="1188114" cy="920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63380" y="5666898"/>
            <a:ext cx="1259632" cy="97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Rectangle 4"/>
          <p:cNvSpPr/>
          <p:nvPr/>
        </p:nvSpPr>
        <p:spPr>
          <a:xfrm>
            <a:off x="2543981" y="173831"/>
            <a:ext cx="4776115" cy="461665"/>
          </a:xfrm>
          <a:prstGeom prst="rect">
            <a:avLst/>
          </a:prstGeom>
        </p:spPr>
        <p:txBody>
          <a:bodyPr wrap="square">
            <a:spAutoFit/>
          </a:bodyPr>
          <a:lstStyle/>
          <a:p>
            <a:r>
              <a:rPr lang="en-US" sz="2400" b="1" u="sng" dirty="0" smtClean="0">
                <a:solidFill>
                  <a:srgbClr val="7030A0"/>
                </a:solidFill>
                <a:latin typeface="Comic Sans MS" panose="030F0702030302020204" pitchFamily="66" charset="0"/>
              </a:rPr>
              <a:t>Prayer of St. Augustine</a:t>
            </a:r>
            <a:endParaRPr lang="en-GB" sz="2400" dirty="0">
              <a:solidFill>
                <a:srgbClr val="7030A0"/>
              </a:solidFill>
              <a:latin typeface="Comic Sans MS" panose="030F0702030302020204" pitchFamily="66" charset="0"/>
            </a:endParaRPr>
          </a:p>
        </p:txBody>
      </p:sp>
      <p:sp>
        <p:nvSpPr>
          <p:cNvPr id="7" name="TextBox 6"/>
          <p:cNvSpPr txBox="1"/>
          <p:nvPr/>
        </p:nvSpPr>
        <p:spPr>
          <a:xfrm>
            <a:off x="539552" y="6113284"/>
            <a:ext cx="7128792" cy="738664"/>
          </a:xfrm>
          <a:prstGeom prst="rect">
            <a:avLst/>
          </a:prstGeom>
          <a:noFill/>
        </p:spPr>
        <p:txBody>
          <a:bodyPr wrap="square" rtlCol="0">
            <a:spAutoFit/>
          </a:bodyPr>
          <a:lstStyle/>
          <a:p>
            <a:pPr algn="ctr">
              <a:lnSpc>
                <a:spcPct val="150000"/>
              </a:lnSpc>
            </a:pPr>
            <a:r>
              <a:rPr lang="en-GB" sz="1400" dirty="0" smtClean="0">
                <a:solidFill>
                  <a:schemeClr val="bg1"/>
                </a:solidFill>
                <a:latin typeface="Comic Sans MS" panose="030F0702030302020204" pitchFamily="66" charset="0"/>
              </a:rPr>
              <a:t>I’ll now lead a prayer, listen and if you wish to make the prayer your own join in with the Amen at the end.</a:t>
            </a:r>
            <a:endParaRPr lang="en-GB" sz="1400" dirty="0">
              <a:solidFill>
                <a:schemeClr val="bg1"/>
              </a:solidFill>
              <a:latin typeface="Comic Sans MS" panose="030F0702030302020204" pitchFamily="66" charset="0"/>
            </a:endParaRPr>
          </a:p>
        </p:txBody>
      </p:sp>
      <p:sp>
        <p:nvSpPr>
          <p:cNvPr id="4" name="TextBox 3"/>
          <p:cNvSpPr txBox="1"/>
          <p:nvPr/>
        </p:nvSpPr>
        <p:spPr>
          <a:xfrm>
            <a:off x="1403648" y="707445"/>
            <a:ext cx="7056783" cy="738664"/>
          </a:xfrm>
          <a:prstGeom prst="rect">
            <a:avLst/>
          </a:prstGeom>
          <a:noFill/>
        </p:spPr>
        <p:txBody>
          <a:bodyPr wrap="square" rtlCol="0">
            <a:spAutoFit/>
          </a:bodyPr>
          <a:lstStyle/>
          <a:p>
            <a:r>
              <a:rPr lang="en-GB" sz="1400" dirty="0" smtClean="0">
                <a:solidFill>
                  <a:schemeClr val="bg1"/>
                </a:solidFill>
                <a:latin typeface="Comic Sans MS" panose="030F0702030302020204" pitchFamily="66" charset="0"/>
              </a:rPr>
              <a:t>We will continue our worship with a famous prayer written in the fifth century by St Augustine. After he became a follower of Christ he devoted his life to serving, teaching God’s message and prayer.</a:t>
            </a:r>
            <a:endParaRPr lang="en-GB" sz="1400" dirty="0">
              <a:solidFill>
                <a:schemeClr val="bg1"/>
              </a:solidFill>
              <a:latin typeface="Comic Sans MS" panose="030F0702030302020204" pitchFamily="66" charset="0"/>
            </a:endParaRPr>
          </a:p>
        </p:txBody>
      </p:sp>
      <p:sp>
        <p:nvSpPr>
          <p:cNvPr id="8" name="Rectangle 7"/>
          <p:cNvSpPr/>
          <p:nvPr/>
        </p:nvSpPr>
        <p:spPr>
          <a:xfrm>
            <a:off x="1745275" y="1722832"/>
            <a:ext cx="6048672" cy="4237057"/>
          </a:xfrm>
          <a:prstGeom prst="rect">
            <a:avLst/>
          </a:prstGeom>
        </p:spPr>
        <p:txBody>
          <a:bodyPr wrap="square">
            <a:spAutoFit/>
          </a:bodyPr>
          <a:lstStyle/>
          <a:p>
            <a:r>
              <a:rPr lang="en-US" b="1" u="sng" dirty="0">
                <a:solidFill>
                  <a:schemeClr val="bg1"/>
                </a:solidFill>
                <a:latin typeface="Comic Sans MS" panose="030F0702030302020204" pitchFamily="66" charset="0"/>
              </a:rPr>
              <a:t>Prayer of St Augustine</a:t>
            </a:r>
            <a:endParaRPr lang="en-GB" dirty="0">
              <a:solidFill>
                <a:schemeClr val="bg1"/>
              </a:solidFill>
              <a:latin typeface="Comic Sans MS" panose="030F0702030302020204" pitchFamily="66" charset="0"/>
            </a:endParaRPr>
          </a:p>
          <a:p>
            <a:r>
              <a:rPr lang="en-US" b="1" dirty="0">
                <a:solidFill>
                  <a:schemeClr val="bg1"/>
                </a:solidFill>
                <a:latin typeface="Comic Sans MS" panose="030F0702030302020204" pitchFamily="66" charset="0"/>
              </a:rPr>
              <a:t> </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Eternal God, You are</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the light of minds that know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the joy of hearts that love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and the strength of the wills that serve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Help us so to know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that we may truly love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and so to love you that</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we may fully serve you</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through Jesus Christ our Lord,</a:t>
            </a:r>
            <a:endParaRPr lang="en-GB" dirty="0">
              <a:solidFill>
                <a:schemeClr val="bg1"/>
              </a:solidFill>
              <a:latin typeface="Comic Sans MS" panose="030F0702030302020204" pitchFamily="66" charset="0"/>
            </a:endParaRPr>
          </a:p>
          <a:p>
            <a:pPr>
              <a:lnSpc>
                <a:spcPts val="2800"/>
              </a:lnSpc>
            </a:pPr>
            <a:r>
              <a:rPr lang="en-US" dirty="0">
                <a:solidFill>
                  <a:schemeClr val="bg1"/>
                </a:solidFill>
                <a:latin typeface="Comic Sans MS" panose="030F0702030302020204" pitchFamily="66" charset="0"/>
              </a:rPr>
              <a:t>Amen.</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789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451</Words>
  <Application>Microsoft Office PowerPoint</Application>
  <PresentationFormat>On-screen Show (4:3)</PresentationFormat>
  <Paragraphs>131</Paragraphs>
  <Slides>12</Slides>
  <Notes>0</Notes>
  <HiddenSlides>0</HiddenSlides>
  <MMClips>2</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Helen</cp:lastModifiedBy>
  <cp:revision>16</cp:revision>
  <dcterms:created xsi:type="dcterms:W3CDTF">2021-04-03T17:54:40Z</dcterms:created>
  <dcterms:modified xsi:type="dcterms:W3CDTF">2021-05-09T10:12:43Z</dcterms:modified>
</cp:coreProperties>
</file>