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1" r:id="rId3"/>
    <p:sldId id="268" r:id="rId4"/>
    <p:sldId id="274" r:id="rId5"/>
    <p:sldId id="275" r:id="rId6"/>
    <p:sldId id="276" r:id="rId7"/>
    <p:sldId id="271" r:id="rId8"/>
    <p:sldId id="272" r:id="rId9"/>
    <p:sldId id="273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160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310F-9E5C-4352-9074-E7D221E2A58A}" type="datetimeFigureOut">
              <a:rPr lang="en-GB" smtClean="0"/>
              <a:t>21/03/2021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0314-861A-4C08-B9CF-51ED148D19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876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310F-9E5C-4352-9074-E7D221E2A58A}" type="datetimeFigureOut">
              <a:rPr lang="en-GB" smtClean="0"/>
              <a:t>21/03/2021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0314-861A-4C08-B9CF-51ED148D19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969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310F-9E5C-4352-9074-E7D221E2A58A}" type="datetimeFigureOut">
              <a:rPr lang="en-GB" smtClean="0"/>
              <a:t>21/03/2021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0314-861A-4C08-B9CF-51ED148D19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672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D881-B923-4A20-A32F-6371E3F829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5641-1583-4DDC-A26A-810D2289D0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303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D881-B923-4A20-A32F-6371E3F829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5641-1583-4DDC-A26A-810D2289D0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9055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D881-B923-4A20-A32F-6371E3F829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5641-1583-4DDC-A26A-810D2289D0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46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D881-B923-4A20-A32F-6371E3F829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5641-1583-4DDC-A26A-810D2289D0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720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D881-B923-4A20-A32F-6371E3F829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5641-1583-4DDC-A26A-810D2289D0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34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D881-B923-4A20-A32F-6371E3F829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5641-1583-4DDC-A26A-810D2289D0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276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D881-B923-4A20-A32F-6371E3F829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5641-1583-4DDC-A26A-810D2289D0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2854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D881-B923-4A20-A32F-6371E3F829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5641-1583-4DDC-A26A-810D2289D0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767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310F-9E5C-4352-9074-E7D221E2A58A}" type="datetimeFigureOut">
              <a:rPr lang="en-GB" smtClean="0"/>
              <a:t>21/03/2021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0314-861A-4C08-B9CF-51ED148D19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877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D881-B923-4A20-A32F-6371E3F829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5641-1583-4DDC-A26A-810D2289D0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7892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D881-B923-4A20-A32F-6371E3F829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5641-1583-4DDC-A26A-810D2289D0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9857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D881-B923-4A20-A32F-6371E3F829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5641-1583-4DDC-A26A-810D2289D0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01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310F-9E5C-4352-9074-E7D221E2A58A}" type="datetimeFigureOut">
              <a:rPr lang="en-GB" smtClean="0"/>
              <a:t>21/03/2021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0314-861A-4C08-B9CF-51ED148D19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609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310F-9E5C-4352-9074-E7D221E2A58A}" type="datetimeFigureOut">
              <a:rPr lang="en-GB" smtClean="0"/>
              <a:t>21/03/2021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0314-861A-4C08-B9CF-51ED148D19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928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310F-9E5C-4352-9074-E7D221E2A58A}" type="datetimeFigureOut">
              <a:rPr lang="en-GB" smtClean="0"/>
              <a:t>21/03/2021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0314-861A-4C08-B9CF-51ED148D19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042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310F-9E5C-4352-9074-E7D221E2A58A}" type="datetimeFigureOut">
              <a:rPr lang="en-GB" smtClean="0"/>
              <a:t>21/03/2021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0314-861A-4C08-B9CF-51ED148D19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99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310F-9E5C-4352-9074-E7D221E2A58A}" type="datetimeFigureOut">
              <a:rPr lang="en-GB" smtClean="0"/>
              <a:t>21/03/2021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0314-861A-4C08-B9CF-51ED148D19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521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310F-9E5C-4352-9074-E7D221E2A58A}" type="datetimeFigureOut">
              <a:rPr lang="en-GB" smtClean="0"/>
              <a:t>21/03/2021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0314-861A-4C08-B9CF-51ED148D19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091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310F-9E5C-4352-9074-E7D221E2A58A}" type="datetimeFigureOut">
              <a:rPr lang="en-GB" smtClean="0"/>
              <a:t>21/03/2021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0314-861A-4C08-B9CF-51ED148D19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161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9310F-9E5C-4352-9074-E7D221E2A58A}" type="datetimeFigureOut">
              <a:rPr lang="en-GB" smtClean="0"/>
              <a:t>21/03/2021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00314-861A-4C08-B9CF-51ED148D19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9350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CD881-B923-4A20-A32F-6371E3F829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C5641-1583-4DDC-A26A-810D2289D0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412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32656"/>
            <a:ext cx="4392488" cy="621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138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7624" y="260648"/>
            <a:ext cx="756084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Celebrate life, this gift we are living.</a:t>
            </a:r>
            <a:endParaRPr lang="en-GB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Celebrate hope, for all of mankind.</a:t>
            </a:r>
            <a:endParaRPr lang="en-GB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Celebrate love to share with each other.</a:t>
            </a:r>
            <a:endParaRPr lang="en-GB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Celebrate life, hand in hand.</a:t>
            </a:r>
            <a:endParaRPr lang="en-GB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 </a:t>
            </a:r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We pray for freedom, mercy and peace</a:t>
            </a:r>
            <a:endParaRPr lang="en-GB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Justice for all of the world.</a:t>
            </a:r>
            <a:endParaRPr lang="en-GB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We ask God’s blessing on every land</a:t>
            </a:r>
            <a:endParaRPr lang="en-GB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Longing for each child to know</a:t>
            </a:r>
            <a:endParaRPr lang="en-GB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Everyone precious, everyone loved</a:t>
            </a:r>
            <a:endParaRPr lang="en-GB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All of us known by our name.</a:t>
            </a:r>
            <a:endParaRPr lang="en-GB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5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7624" y="404664"/>
            <a:ext cx="756084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Celebrate life, this gift we are living.</a:t>
            </a:r>
            <a:endParaRPr lang="en-GB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Celebrate hope, for all of mankind.</a:t>
            </a:r>
            <a:endParaRPr lang="en-GB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Celebrate love to share with each other.</a:t>
            </a:r>
            <a:endParaRPr lang="en-GB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Celebrate life, hand in hand.</a:t>
            </a:r>
            <a:endParaRPr lang="en-GB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 </a:t>
            </a:r>
            <a:endParaRPr lang="en-GB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Celebrate life, this gift we are living.</a:t>
            </a:r>
            <a:endParaRPr lang="en-GB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Celebrate hope, for all of mankind.</a:t>
            </a:r>
            <a:endParaRPr lang="en-GB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Celebrate love to share with each other.</a:t>
            </a:r>
            <a:endParaRPr lang="en-GB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Celebrate life, hand in hand.</a:t>
            </a:r>
            <a:endParaRPr lang="en-GB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Celebrate life!</a:t>
            </a:r>
            <a:endParaRPr lang="en-GB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 </a:t>
            </a:r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9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55"/>
          <p:cNvSpPr>
            <a:spLocks noChangeArrowheads="1"/>
          </p:cNvSpPr>
          <p:nvPr/>
        </p:nvSpPr>
        <p:spPr bwMode="auto">
          <a:xfrm>
            <a:off x="244639" y="367332"/>
            <a:ext cx="8769517" cy="5971291"/>
          </a:xfrm>
          <a:prstGeom prst="rect">
            <a:avLst/>
          </a:prstGeom>
          <a:solidFill>
            <a:srgbClr val="4169E1"/>
          </a:solidFill>
          <a:ln w="76200" algn="in">
            <a:solidFill>
              <a:srgbClr val="000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224" name="Picture 56" descr="8czngXAMi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103" y="3079287"/>
            <a:ext cx="729248" cy="565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grpSp>
        <p:nvGrpSpPr>
          <p:cNvPr id="7178" name="Group 57"/>
          <p:cNvGrpSpPr>
            <a:grpSpLocks/>
          </p:cNvGrpSpPr>
          <p:nvPr/>
        </p:nvGrpSpPr>
        <p:grpSpPr bwMode="auto">
          <a:xfrm>
            <a:off x="413321" y="509103"/>
            <a:ext cx="1197206" cy="1331554"/>
            <a:chOff x="117554189" y="106621729"/>
            <a:chExt cx="1492624" cy="1598781"/>
          </a:xfrm>
        </p:grpSpPr>
        <p:sp>
          <p:nvSpPr>
            <p:cNvPr id="7198" name="Oval 58"/>
            <p:cNvSpPr>
              <a:spLocks noChangeArrowheads="1"/>
            </p:cNvSpPr>
            <p:nvPr/>
          </p:nvSpPr>
          <p:spPr bwMode="auto">
            <a:xfrm>
              <a:off x="117554189" y="106621729"/>
              <a:ext cx="1492624" cy="158675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7227" name="Picture 59" descr="logo whi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0" b="-20097"/>
            <a:stretch>
              <a:fillRect/>
            </a:stretch>
          </p:blipFill>
          <p:spPr bwMode="auto">
            <a:xfrm>
              <a:off x="117616274" y="106623895"/>
              <a:ext cx="1387515" cy="159661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  <p:grpSp>
        <p:nvGrpSpPr>
          <p:cNvPr id="7179" name="Group 60"/>
          <p:cNvGrpSpPr>
            <a:grpSpLocks/>
          </p:cNvGrpSpPr>
          <p:nvPr/>
        </p:nvGrpSpPr>
        <p:grpSpPr bwMode="auto">
          <a:xfrm>
            <a:off x="1213230" y="539617"/>
            <a:ext cx="6832335" cy="5644560"/>
            <a:chOff x="106352789" y="106850329"/>
            <a:chExt cx="7920317" cy="6736977"/>
          </a:xfrm>
        </p:grpSpPr>
        <p:sp>
          <p:nvSpPr>
            <p:cNvPr id="7195" name="Oval 61"/>
            <p:cNvSpPr>
              <a:spLocks noChangeArrowheads="1"/>
            </p:cNvSpPr>
            <p:nvPr/>
          </p:nvSpPr>
          <p:spPr bwMode="auto">
            <a:xfrm>
              <a:off x="106352789" y="106850329"/>
              <a:ext cx="7920317" cy="6736977"/>
            </a:xfrm>
            <a:prstGeom prst="ellipse">
              <a:avLst/>
            </a:prstGeom>
            <a:solidFill>
              <a:srgbClr val="D0DAF8"/>
            </a:solidFill>
            <a:ln w="57150" algn="in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7230" name="Picture 62" descr="Community Group Crowd - Free vector graphic on Pixab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72870" y="106997531"/>
              <a:ext cx="7676239" cy="6463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7" name="Text Box 63"/>
            <p:cNvSpPr txBox="1">
              <a:spLocks noChangeArrowheads="1"/>
            </p:cNvSpPr>
            <p:nvPr/>
          </p:nvSpPr>
          <p:spPr bwMode="auto">
            <a:xfrm>
              <a:off x="107578661" y="107799804"/>
              <a:ext cx="5418659" cy="5067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Dear God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Thank you for our school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and the amazing opportunities we have.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600" b="1" i="1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omic Sans MS" pitchFamily="66" charset="0"/>
                  <a:cs typeface="Arial" pitchFamily="34" charset="0"/>
                </a:rPr>
                <a:t>Thank you God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Thank you for all the work we do and the new things we learn.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600" b="1" i="1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omic Sans MS" pitchFamily="66" charset="0"/>
                  <a:cs typeface="Arial" pitchFamily="34" charset="0"/>
                </a:rPr>
                <a:t>Thank you God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Thank you for our church and school community.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600" b="1" i="1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omic Sans MS" pitchFamily="66" charset="0"/>
                  <a:cs typeface="Arial" pitchFamily="34" charset="0"/>
                </a:rPr>
                <a:t>Thank you God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Help us to make the right decisions.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600" b="1" i="1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omic Sans MS" pitchFamily="66" charset="0"/>
                  <a:cs typeface="Arial" pitchFamily="34" charset="0"/>
                </a:rPr>
                <a:t>Help us God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Help us to consider the needs of others.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and to be a good friend.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600" b="1" i="1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omic Sans MS" pitchFamily="66" charset="0"/>
                  <a:cs typeface="Arial" pitchFamily="34" charset="0"/>
                </a:rPr>
                <a:t> Help us God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Hear our prayer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600" b="1" i="1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omic Sans MS" pitchFamily="66" charset="0"/>
                  <a:cs typeface="Arial" pitchFamily="34" charset="0"/>
                </a:rPr>
                <a:t>Amen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altLang="en-US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7232" name="Picture 64" descr="8czngXAMi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0377" y="3079287"/>
            <a:ext cx="729248" cy="565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grpSp>
        <p:nvGrpSpPr>
          <p:cNvPr id="7181" name="Group 65"/>
          <p:cNvGrpSpPr>
            <a:grpSpLocks/>
          </p:cNvGrpSpPr>
          <p:nvPr/>
        </p:nvGrpSpPr>
        <p:grpSpPr bwMode="auto">
          <a:xfrm>
            <a:off x="542128" y="4961048"/>
            <a:ext cx="939592" cy="1149192"/>
            <a:chOff x="105359948" y="112126059"/>
            <a:chExt cx="1089213" cy="1371600"/>
          </a:xfrm>
        </p:grpSpPr>
        <p:grpSp>
          <p:nvGrpSpPr>
            <p:cNvPr id="7190" name="Group 66"/>
            <p:cNvGrpSpPr>
              <a:grpSpLocks/>
            </p:cNvGrpSpPr>
            <p:nvPr/>
          </p:nvGrpSpPr>
          <p:grpSpPr bwMode="auto">
            <a:xfrm>
              <a:off x="105359948" y="112126059"/>
              <a:ext cx="1089213" cy="1371600"/>
              <a:chOff x="105283748" y="112087959"/>
              <a:chExt cx="1089213" cy="1371600"/>
            </a:xfrm>
          </p:grpSpPr>
          <p:sp>
            <p:nvSpPr>
              <p:cNvPr id="7193" name="Oval 67"/>
              <p:cNvSpPr>
                <a:spLocks noChangeArrowheads="1"/>
              </p:cNvSpPr>
              <p:nvPr/>
            </p:nvSpPr>
            <p:spPr bwMode="auto">
              <a:xfrm>
                <a:off x="105283748" y="112087959"/>
                <a:ext cx="1089213" cy="1371600"/>
              </a:xfrm>
              <a:prstGeom prst="ellipse">
                <a:avLst/>
              </a:prstGeom>
              <a:solidFill>
                <a:srgbClr val="D0DAF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in">
                    <a:solidFill>
                      <a:srgbClr val="0000C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pic>
            <p:nvPicPr>
              <p:cNvPr id="7236" name="Picture 68" descr="Icon Hands #22670 - Free Icons Library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941" t="4004" r="39999" b="70837"/>
              <a:stretch>
                <a:fillRect/>
              </a:stretch>
            </p:blipFill>
            <p:spPr bwMode="auto">
              <a:xfrm>
                <a:off x="105470334" y="112499594"/>
                <a:ext cx="709884" cy="8807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192" name="Text Box 69"/>
            <p:cNvSpPr txBox="1">
              <a:spLocks noChangeArrowheads="1"/>
            </p:cNvSpPr>
            <p:nvPr/>
          </p:nvSpPr>
          <p:spPr bwMode="auto">
            <a:xfrm>
              <a:off x="105422865" y="112264227"/>
              <a:ext cx="963379" cy="304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itchFamily="66" charset="0"/>
                  <a:cs typeface="Arial" pitchFamily="34" charset="0"/>
                </a:rPr>
                <a:t>Inspire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183" name="Group 70"/>
          <p:cNvGrpSpPr>
            <a:grpSpLocks/>
          </p:cNvGrpSpPr>
          <p:nvPr/>
        </p:nvGrpSpPr>
        <p:grpSpPr bwMode="auto">
          <a:xfrm>
            <a:off x="7810426" y="600285"/>
            <a:ext cx="1016924" cy="1149192"/>
            <a:chOff x="113883142" y="106796541"/>
            <a:chExt cx="1178859" cy="1371600"/>
          </a:xfrm>
        </p:grpSpPr>
        <p:sp>
          <p:nvSpPr>
            <p:cNvPr id="7188" name="Oval 71"/>
            <p:cNvSpPr>
              <a:spLocks noChangeArrowheads="1"/>
            </p:cNvSpPr>
            <p:nvPr/>
          </p:nvSpPr>
          <p:spPr bwMode="auto">
            <a:xfrm>
              <a:off x="113927965" y="106796541"/>
              <a:ext cx="1089213" cy="1371600"/>
            </a:xfrm>
            <a:prstGeom prst="ellipse">
              <a:avLst/>
            </a:prstGeom>
            <a:solidFill>
              <a:srgbClr val="D0DAF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in">
                  <a:solidFill>
                    <a:srgbClr val="0000C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89" name="Text Box 72"/>
            <p:cNvSpPr txBox="1">
              <a:spLocks noChangeArrowheads="1"/>
            </p:cNvSpPr>
            <p:nvPr/>
          </p:nvSpPr>
          <p:spPr bwMode="auto">
            <a:xfrm>
              <a:off x="114155725" y="107787479"/>
              <a:ext cx="705622" cy="1879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itchFamily="66" charset="0"/>
                  <a:cs typeface="Arial" pitchFamily="34" charset="0"/>
                </a:rPr>
                <a:t>Care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241" name="Picture 73" descr="Giving Hands Icon #316431 - Free Icons Library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883142" y="106796541"/>
              <a:ext cx="1178859" cy="1178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84" name="Group 74"/>
          <p:cNvGrpSpPr>
            <a:grpSpLocks/>
          </p:cNvGrpSpPr>
          <p:nvPr/>
        </p:nvGrpSpPr>
        <p:grpSpPr bwMode="auto">
          <a:xfrm>
            <a:off x="7849092" y="4961048"/>
            <a:ext cx="939592" cy="1149192"/>
            <a:chOff x="109600253" y="112081236"/>
            <a:chExt cx="1089213" cy="1371600"/>
          </a:xfrm>
        </p:grpSpPr>
        <p:sp>
          <p:nvSpPr>
            <p:cNvPr id="7185" name="Oval 75"/>
            <p:cNvSpPr>
              <a:spLocks noChangeArrowheads="1"/>
            </p:cNvSpPr>
            <p:nvPr/>
          </p:nvSpPr>
          <p:spPr bwMode="auto">
            <a:xfrm>
              <a:off x="109600253" y="112081236"/>
              <a:ext cx="1089213" cy="1371600"/>
            </a:xfrm>
            <a:prstGeom prst="ellipse">
              <a:avLst/>
            </a:prstGeom>
            <a:solidFill>
              <a:srgbClr val="D0DAF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in">
                  <a:solidFill>
                    <a:srgbClr val="0000C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7244" name="Picture 76" descr="Achieve copy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56084" y="112457989"/>
              <a:ext cx="777551" cy="9145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7187" name="Text Box 77"/>
            <p:cNvSpPr txBox="1">
              <a:spLocks noChangeArrowheads="1"/>
            </p:cNvSpPr>
            <p:nvPr/>
          </p:nvSpPr>
          <p:spPr bwMode="auto">
            <a:xfrm>
              <a:off x="109646275" y="112185905"/>
              <a:ext cx="963380" cy="304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itchFamily="66" charset="0"/>
                  <a:cs typeface="Arial" pitchFamily="34" charset="0"/>
                </a:rPr>
                <a:t>Achieve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618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9431" y="2240851"/>
            <a:ext cx="58326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 smtClean="0">
                <a:latin typeface="Comic Sans MS" panose="030F0702030302020204" pitchFamily="66" charset="0"/>
              </a:rPr>
              <a:t>We have gathered in the name of </a:t>
            </a:r>
          </a:p>
          <a:p>
            <a:pPr algn="ctr">
              <a:lnSpc>
                <a:spcPct val="150000"/>
              </a:lnSpc>
            </a:pPr>
            <a:r>
              <a:rPr lang="en-GB" sz="2400" dirty="0" smtClean="0">
                <a:latin typeface="Comic Sans MS" panose="030F0702030302020204" pitchFamily="66" charset="0"/>
              </a:rPr>
              <a:t>God the father, Son and Holy Spirit, </a:t>
            </a:r>
          </a:p>
          <a:p>
            <a:pPr algn="ctr">
              <a:lnSpc>
                <a:spcPct val="150000"/>
              </a:lnSpc>
            </a:pPr>
            <a:r>
              <a:rPr lang="en-GB" sz="2400" dirty="0" smtClean="0">
                <a:latin typeface="Comic Sans MS" panose="030F0702030302020204" pitchFamily="66" charset="0"/>
              </a:rPr>
              <a:t>to worship together </a:t>
            </a:r>
          </a:p>
          <a:p>
            <a:pPr algn="ctr">
              <a:lnSpc>
                <a:spcPct val="150000"/>
              </a:lnSpc>
            </a:pPr>
            <a:r>
              <a:rPr lang="en-GB" sz="2400" dirty="0" smtClean="0">
                <a:latin typeface="Comic Sans MS" panose="030F0702030302020204" pitchFamily="66" charset="0"/>
              </a:rPr>
              <a:t>and think about our value justice.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1031" name="Picture 7" descr="Download Melting Candle Clipart Candle Flame - Clip Art Candle - Full Size  PNG Image - PNGki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8" t="2818" r="20446" b="961"/>
          <a:stretch/>
        </p:blipFill>
        <p:spPr bwMode="auto">
          <a:xfrm>
            <a:off x="3841543" y="4764637"/>
            <a:ext cx="1491417" cy="192976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57"/>
          <p:cNvGrpSpPr>
            <a:grpSpLocks/>
          </p:cNvGrpSpPr>
          <p:nvPr/>
        </p:nvGrpSpPr>
        <p:grpSpPr bwMode="auto">
          <a:xfrm>
            <a:off x="434357" y="509218"/>
            <a:ext cx="1197206" cy="1331554"/>
            <a:chOff x="117554189" y="106621729"/>
            <a:chExt cx="1492624" cy="1598781"/>
          </a:xfrm>
        </p:grpSpPr>
        <p:sp>
          <p:nvSpPr>
            <p:cNvPr id="8" name="Oval 58"/>
            <p:cNvSpPr>
              <a:spLocks noChangeArrowheads="1"/>
            </p:cNvSpPr>
            <p:nvPr/>
          </p:nvSpPr>
          <p:spPr bwMode="auto">
            <a:xfrm>
              <a:off x="117554189" y="106621729"/>
              <a:ext cx="1492624" cy="158675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9" name="Picture 59" descr="logo whi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0" b="-20097"/>
            <a:stretch>
              <a:fillRect/>
            </a:stretch>
          </p:blipFill>
          <p:spPr bwMode="auto">
            <a:xfrm>
              <a:off x="117616274" y="106623895"/>
              <a:ext cx="1387515" cy="159661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  <p:grpSp>
        <p:nvGrpSpPr>
          <p:cNvPr id="10" name="Group 65"/>
          <p:cNvGrpSpPr>
            <a:grpSpLocks/>
          </p:cNvGrpSpPr>
          <p:nvPr/>
        </p:nvGrpSpPr>
        <p:grpSpPr bwMode="auto">
          <a:xfrm>
            <a:off x="436568" y="5008180"/>
            <a:ext cx="1192784" cy="1442683"/>
            <a:chOff x="105359948" y="112126059"/>
            <a:chExt cx="1089213" cy="1371600"/>
          </a:xfrm>
        </p:grpSpPr>
        <p:grpSp>
          <p:nvGrpSpPr>
            <p:cNvPr id="11" name="Group 66"/>
            <p:cNvGrpSpPr>
              <a:grpSpLocks/>
            </p:cNvGrpSpPr>
            <p:nvPr/>
          </p:nvGrpSpPr>
          <p:grpSpPr bwMode="auto">
            <a:xfrm>
              <a:off x="105359948" y="112126059"/>
              <a:ext cx="1089213" cy="1371600"/>
              <a:chOff x="105283748" y="112087959"/>
              <a:chExt cx="1089213" cy="1371600"/>
            </a:xfrm>
          </p:grpSpPr>
          <p:sp>
            <p:nvSpPr>
              <p:cNvPr id="13" name="Oval 67"/>
              <p:cNvSpPr>
                <a:spLocks noChangeArrowheads="1"/>
              </p:cNvSpPr>
              <p:nvPr/>
            </p:nvSpPr>
            <p:spPr bwMode="auto">
              <a:xfrm>
                <a:off x="105283748" y="112087959"/>
                <a:ext cx="1089213" cy="1371600"/>
              </a:xfrm>
              <a:prstGeom prst="ellipse">
                <a:avLst/>
              </a:prstGeom>
              <a:solidFill>
                <a:srgbClr val="D0DAF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in">
                    <a:solidFill>
                      <a:srgbClr val="0000C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pic>
            <p:nvPicPr>
              <p:cNvPr id="14" name="Picture 68" descr="Icon Hands #22670 - Free Icons Library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941" t="4004" r="39999" b="70837"/>
              <a:stretch>
                <a:fillRect/>
              </a:stretch>
            </p:blipFill>
            <p:spPr bwMode="auto">
              <a:xfrm>
                <a:off x="105470334" y="112499594"/>
                <a:ext cx="709884" cy="8807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2" name="Text Box 69"/>
            <p:cNvSpPr txBox="1">
              <a:spLocks noChangeArrowheads="1"/>
            </p:cNvSpPr>
            <p:nvPr/>
          </p:nvSpPr>
          <p:spPr bwMode="auto">
            <a:xfrm>
              <a:off x="105422865" y="112264227"/>
              <a:ext cx="963379" cy="304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itchFamily="66" charset="0"/>
                  <a:cs typeface="Arial" pitchFamily="34" charset="0"/>
                </a:rPr>
                <a:t>Inspire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70"/>
          <p:cNvGrpSpPr>
            <a:grpSpLocks/>
          </p:cNvGrpSpPr>
          <p:nvPr/>
        </p:nvGrpSpPr>
        <p:grpSpPr bwMode="auto">
          <a:xfrm>
            <a:off x="7669802" y="480718"/>
            <a:ext cx="1259790" cy="1388555"/>
            <a:chOff x="113883142" y="106796541"/>
            <a:chExt cx="1178859" cy="1371600"/>
          </a:xfrm>
        </p:grpSpPr>
        <p:sp>
          <p:nvSpPr>
            <p:cNvPr id="16" name="Oval 71"/>
            <p:cNvSpPr>
              <a:spLocks noChangeArrowheads="1"/>
            </p:cNvSpPr>
            <p:nvPr/>
          </p:nvSpPr>
          <p:spPr bwMode="auto">
            <a:xfrm>
              <a:off x="113927965" y="106796541"/>
              <a:ext cx="1089213" cy="1371600"/>
            </a:xfrm>
            <a:prstGeom prst="ellipse">
              <a:avLst/>
            </a:prstGeom>
            <a:solidFill>
              <a:srgbClr val="D0DAF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in">
                  <a:solidFill>
                    <a:srgbClr val="0000C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Text Box 72"/>
            <p:cNvSpPr txBox="1">
              <a:spLocks noChangeArrowheads="1"/>
            </p:cNvSpPr>
            <p:nvPr/>
          </p:nvSpPr>
          <p:spPr bwMode="auto">
            <a:xfrm>
              <a:off x="114155725" y="107787479"/>
              <a:ext cx="705622" cy="1879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itchFamily="66" charset="0"/>
                  <a:cs typeface="Arial" pitchFamily="34" charset="0"/>
                </a:rPr>
                <a:t>Care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8" name="Picture 73" descr="Giving Hands Icon #316431 - Free Icons Library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883142" y="106796541"/>
              <a:ext cx="1178859" cy="1178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74"/>
          <p:cNvGrpSpPr>
            <a:grpSpLocks/>
          </p:cNvGrpSpPr>
          <p:nvPr/>
        </p:nvGrpSpPr>
        <p:grpSpPr bwMode="auto">
          <a:xfrm>
            <a:off x="7689135" y="5019381"/>
            <a:ext cx="1221124" cy="1420280"/>
            <a:chOff x="109600253" y="112081236"/>
            <a:chExt cx="1089213" cy="1371600"/>
          </a:xfrm>
        </p:grpSpPr>
        <p:sp>
          <p:nvSpPr>
            <p:cNvPr id="20" name="Oval 75"/>
            <p:cNvSpPr>
              <a:spLocks noChangeArrowheads="1"/>
            </p:cNvSpPr>
            <p:nvPr/>
          </p:nvSpPr>
          <p:spPr bwMode="auto">
            <a:xfrm>
              <a:off x="109600253" y="112081236"/>
              <a:ext cx="1089213" cy="1371600"/>
            </a:xfrm>
            <a:prstGeom prst="ellipse">
              <a:avLst/>
            </a:prstGeom>
            <a:solidFill>
              <a:srgbClr val="D0DAF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in">
                  <a:solidFill>
                    <a:srgbClr val="0000C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1" name="Picture 76" descr="Achieve copy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56084" y="112457989"/>
              <a:ext cx="777551" cy="9145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22" name="Text Box 77"/>
            <p:cNvSpPr txBox="1">
              <a:spLocks noChangeArrowheads="1"/>
            </p:cNvSpPr>
            <p:nvPr/>
          </p:nvSpPr>
          <p:spPr bwMode="auto">
            <a:xfrm>
              <a:off x="109646275" y="112185905"/>
              <a:ext cx="963380" cy="304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itchFamily="66" charset="0"/>
                  <a:cs typeface="Arial" pitchFamily="34" charset="0"/>
                </a:rPr>
                <a:t>Achieve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3" name="Picture 7" descr="Download Melting Candle Clipart Candle Flame - Clip Art Candle - Full Size  PNG Image - PNGki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8" t="2818" r="20446" b="961"/>
          <a:stretch/>
        </p:blipFill>
        <p:spPr bwMode="auto">
          <a:xfrm>
            <a:off x="3841543" y="210111"/>
            <a:ext cx="1491417" cy="192976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6" descr="8czngXAMi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103" y="3079287"/>
            <a:ext cx="729248" cy="565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5" name="Picture 64" descr="8czngXAMi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0377" y="3079287"/>
            <a:ext cx="729248" cy="565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0438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t's Not Fair | King's Chap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332656"/>
            <a:ext cx="4403967" cy="303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55576" y="4365104"/>
            <a:ext cx="7920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‘Has anyone said</a:t>
            </a:r>
            <a:r>
              <a:rPr lang="en-GB" sz="2800" dirty="0" smtClean="0">
                <a:latin typeface="Comic Sans MS" panose="030F0702030302020204" pitchFamily="66" charset="0"/>
              </a:rPr>
              <a:t>,</a:t>
            </a:r>
          </a:p>
          <a:p>
            <a:pPr algn="ctr"/>
            <a:endParaRPr lang="en-GB" sz="2800" dirty="0">
              <a:latin typeface="Comic Sans MS" panose="030F0702030302020204" pitchFamily="66" charset="0"/>
            </a:endParaRP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>
                <a:latin typeface="Comic Sans MS" panose="030F0702030302020204" pitchFamily="66" charset="0"/>
              </a:rPr>
              <a:t>“It’s not fair” during the past week</a:t>
            </a:r>
            <a:r>
              <a:rPr lang="en-GB" sz="2800" dirty="0" smtClean="0">
                <a:latin typeface="Comic Sans MS" panose="030F0702030302020204" pitchFamily="66" charset="0"/>
              </a:rPr>
              <a:t>?’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7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548680"/>
            <a:ext cx="813690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 smtClean="0">
                <a:latin typeface="Comic Sans MS" panose="030F0702030302020204" pitchFamily="66" charset="0"/>
              </a:rPr>
              <a:t>Often when we think about this question the answers often start </a:t>
            </a:r>
            <a:r>
              <a:rPr lang="en-GB" sz="2400" dirty="0">
                <a:latin typeface="Comic Sans MS" panose="030F0702030302020204" pitchFamily="66" charset="0"/>
              </a:rPr>
              <a:t>with the same word ‘I’. </a:t>
            </a:r>
            <a:endParaRPr lang="en-GB" sz="2400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endParaRPr lang="en-GB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‘</a:t>
            </a:r>
            <a:r>
              <a:rPr lang="en-GB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It’s not fair, I don’t get enough pocket money</a:t>
            </a:r>
            <a:r>
              <a:rPr lang="en-GB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!’</a:t>
            </a:r>
          </a:p>
          <a:p>
            <a:pPr>
              <a:lnSpc>
                <a:spcPct val="150000"/>
              </a:lnSpc>
            </a:pPr>
            <a:endParaRPr lang="en-GB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‘</a:t>
            </a:r>
            <a:r>
              <a:rPr lang="en-GB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It’s not fair, I have to do the washing-up!’</a:t>
            </a:r>
            <a:r>
              <a:rPr lang="en-GB" sz="2400" dirty="0">
                <a:latin typeface="Comic Sans MS" panose="030F0702030302020204" pitchFamily="66" charset="0"/>
              </a:rPr>
              <a:t/>
            </a:r>
            <a:br>
              <a:rPr lang="en-GB" sz="2400" dirty="0">
                <a:latin typeface="Comic Sans MS" panose="030F0702030302020204" pitchFamily="66" charset="0"/>
              </a:rPr>
            </a:br>
            <a:r>
              <a:rPr lang="en-GB" sz="2400" dirty="0">
                <a:latin typeface="Comic Sans MS" panose="030F0702030302020204" pitchFamily="66" charset="0"/>
              </a:rPr>
              <a:t/>
            </a:r>
            <a:br>
              <a:rPr lang="en-GB" sz="2400" dirty="0">
                <a:latin typeface="Comic Sans MS" panose="030F0702030302020204" pitchFamily="66" charset="0"/>
              </a:rPr>
            </a:br>
            <a:r>
              <a:rPr lang="en-GB" sz="2400" dirty="0" smtClean="0">
                <a:latin typeface="Comic Sans MS" panose="030F0702030302020204" pitchFamily="66" charset="0"/>
              </a:rPr>
              <a:t>In </a:t>
            </a:r>
            <a:r>
              <a:rPr lang="en-GB" sz="2400" dirty="0">
                <a:latin typeface="Comic Sans MS" panose="030F0702030302020204" pitchFamily="66" charset="0"/>
              </a:rPr>
              <a:t>some ways, </a:t>
            </a:r>
            <a:r>
              <a:rPr lang="en-GB" sz="2400" dirty="0" smtClean="0">
                <a:latin typeface="Comic Sans MS" panose="030F0702030302020204" pitchFamily="66" charset="0"/>
              </a:rPr>
              <a:t>these </a:t>
            </a:r>
            <a:r>
              <a:rPr lang="en-GB" sz="2400" dirty="0">
                <a:latin typeface="Comic Sans MS" panose="030F0702030302020204" pitchFamily="66" charset="0"/>
              </a:rPr>
              <a:t>answers are a bit selfish as they are all to do with what </a:t>
            </a:r>
            <a:r>
              <a:rPr lang="en-GB" sz="2400" dirty="0" smtClean="0">
                <a:latin typeface="Comic Sans MS" panose="030F0702030302020204" pitchFamily="66" charset="0"/>
              </a:rPr>
              <a:t>we</a:t>
            </a:r>
            <a:r>
              <a:rPr lang="en-GB" sz="2400" i="1" dirty="0">
                <a:latin typeface="Comic Sans MS" panose="030F0702030302020204" pitchFamily="66" charset="0"/>
              </a:rPr>
              <a:t> </a:t>
            </a:r>
            <a:r>
              <a:rPr lang="en-GB" sz="2400" dirty="0">
                <a:latin typeface="Comic Sans MS" panose="030F0702030302020204" pitchFamily="66" charset="0"/>
              </a:rPr>
              <a:t>want.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079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63644" y="145780"/>
            <a:ext cx="700084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200000"/>
              </a:lnSpc>
            </a:pPr>
            <a:r>
              <a:rPr lang="en-GB" sz="2800" dirty="0" smtClean="0">
                <a:latin typeface="Comic Sans MS" panose="030F0702030302020204" pitchFamily="66" charset="0"/>
              </a:rPr>
              <a:t>Story: </a:t>
            </a:r>
            <a:r>
              <a:rPr lang="en-GB" sz="2800" dirty="0" smtClean="0">
                <a:latin typeface="Comic Sans MS" panose="030F0702030302020204" pitchFamily="66" charset="0"/>
              </a:rPr>
              <a:t>The Two Brothers</a:t>
            </a:r>
            <a:endParaRPr lang="en-GB" sz="2800" dirty="0" smtClean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Comic Sans MS" panose="030F0702030302020204" pitchFamily="66" charset="0"/>
              </a:rPr>
              <a:t>This </a:t>
            </a:r>
            <a:r>
              <a:rPr lang="en-GB" sz="2000" dirty="0">
                <a:latin typeface="Comic Sans MS" panose="030F0702030302020204" pitchFamily="66" charset="0"/>
              </a:rPr>
              <a:t>is an old Jewish folktale that interprets the phrase, ‘It’s not fair!’ in quite a different way</a:t>
            </a:r>
            <a:r>
              <a:rPr lang="en-GB" sz="2000" dirty="0" smtClean="0">
                <a:latin typeface="Comic Sans MS" panose="030F0702030302020204" pitchFamily="66" charset="0"/>
              </a:rPr>
              <a:t>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5" name="AutoShape 2" descr="talking-book - Spalding Public LibrarySpalding Public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talking-book - Spalding Public LibrarySpalding Public Librar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6" descr="talking-book - Spalding Public LibrarySpalding Public Librar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8" descr="talking-book - Spalding Public LibrarySpalding Public Librar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6" r="6501" b="-1"/>
          <a:stretch/>
        </p:blipFill>
        <p:spPr bwMode="auto">
          <a:xfrm>
            <a:off x="307172" y="292272"/>
            <a:ext cx="1656472" cy="1584451"/>
          </a:xfrm>
          <a:prstGeom prst="ellipse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9" name="Picture 11" descr="The Story of the Two Brothers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7" y="2348880"/>
            <a:ext cx="7300159" cy="410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160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ading and Reflecting on Texts Pics and Imag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32201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47864" y="548680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Reflecting</a:t>
            </a:r>
            <a:endParaRPr lang="en-GB" sz="36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2247" y="1640315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The two brothers in the story did not use the phrase, ‘It’s not fair!’ in a </a:t>
            </a:r>
            <a:r>
              <a:rPr lang="en-GB" i="1" dirty="0">
                <a:latin typeface="Comic Sans MS" panose="030F0702030302020204" pitchFamily="66" charset="0"/>
              </a:rPr>
              <a:t>selfish</a:t>
            </a:r>
            <a:r>
              <a:rPr lang="en-GB" dirty="0">
                <a:latin typeface="Comic Sans MS" panose="030F0702030302020204" pitchFamily="66" charset="0"/>
              </a:rPr>
              <a:t> way. Instead, they used it in a </a:t>
            </a:r>
            <a:r>
              <a:rPr lang="en-GB" i="1" dirty="0">
                <a:latin typeface="Comic Sans MS" panose="030F0702030302020204" pitchFamily="66" charset="0"/>
              </a:rPr>
              <a:t>positive</a:t>
            </a:r>
            <a:r>
              <a:rPr lang="en-GB" dirty="0">
                <a:latin typeface="Comic Sans MS" panose="030F0702030302020204" pitchFamily="66" charset="0"/>
              </a:rPr>
              <a:t> way as they tried to do something to make the situation fairer or more just.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Sit </a:t>
            </a:r>
            <a:r>
              <a:rPr lang="en-GB" dirty="0">
                <a:latin typeface="Comic Sans MS" panose="030F0702030302020204" pitchFamily="66" charset="0"/>
              </a:rPr>
              <a:t>quietly and think if there is anything they could do to make the world a fairer place. </a:t>
            </a:r>
            <a:r>
              <a:rPr lang="en-GB" dirty="0" smtClean="0">
                <a:latin typeface="Comic Sans MS" panose="030F0702030302020204" pitchFamily="66" charset="0"/>
              </a:rPr>
              <a:t> May be…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– </a:t>
            </a:r>
            <a:r>
              <a:rPr lang="en-GB" dirty="0">
                <a:latin typeface="Comic Sans MS" panose="030F0702030302020204" pitchFamily="66" charset="0"/>
              </a:rPr>
              <a:t>you could try to treat everyone in your class fairly, not leaving anyone out or favouring particular </a:t>
            </a:r>
            <a:r>
              <a:rPr lang="en-GB" dirty="0" smtClean="0">
                <a:latin typeface="Comic Sans MS" panose="030F0702030302020204" pitchFamily="66" charset="0"/>
              </a:rPr>
              <a:t>people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– you could buy Fairtrade chocolate in the knowledge that the people who grow the cocoa beans – many of whom are children– will be treated and paid </a:t>
            </a:r>
            <a:r>
              <a:rPr lang="en-GB" dirty="0" smtClean="0">
                <a:latin typeface="Comic Sans MS" panose="030F0702030302020204" pitchFamily="66" charset="0"/>
              </a:rPr>
              <a:t>fairly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– you and your family </a:t>
            </a:r>
            <a:r>
              <a:rPr lang="en-GB" dirty="0" smtClean="0">
                <a:latin typeface="Comic Sans MS" panose="030F0702030302020204" pitchFamily="66" charset="0"/>
              </a:rPr>
              <a:t>could </a:t>
            </a:r>
            <a:r>
              <a:rPr lang="en-GB" dirty="0">
                <a:latin typeface="Comic Sans MS" panose="030F0702030302020204" pitchFamily="66" charset="0"/>
              </a:rPr>
              <a:t>consider sponsoring a child who lives in a poorer country so that he or she, like you, could go to school and learn.</a:t>
            </a:r>
          </a:p>
        </p:txBody>
      </p:sp>
    </p:spTree>
    <p:extLst>
      <p:ext uri="{BB962C8B-B14F-4D97-AF65-F5344CB8AC3E}">
        <p14:creationId xmlns:p14="http://schemas.microsoft.com/office/powerpoint/2010/main" val="3838359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4" descr="8czngXAMi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476672"/>
            <a:ext cx="1846669" cy="143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" name="Picture 64" descr="8czngXAMi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70619" y="5013176"/>
            <a:ext cx="1846669" cy="143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75656" y="1772816"/>
            <a:ext cx="6912768" cy="3080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Dear Lord</a:t>
            </a:r>
            <a:r>
              <a:rPr lang="en-GB" sz="2000" dirty="0" smtClean="0">
                <a:latin typeface="Comic Sans MS" panose="030F0702030302020204" pitchFamily="66" charset="0"/>
              </a:rPr>
              <a:t>,</a:t>
            </a:r>
          </a:p>
          <a:p>
            <a:pPr>
              <a:lnSpc>
                <a:spcPct val="200000"/>
              </a:lnSpc>
            </a:pPr>
            <a:r>
              <a:rPr lang="en-GB" sz="2000" dirty="0" smtClean="0">
                <a:latin typeface="Comic Sans MS" panose="030F0702030302020204" pitchFamily="66" charset="0"/>
              </a:rPr>
              <a:t>Thank you for all the wonderful things that we have. </a:t>
            </a:r>
          </a:p>
          <a:p>
            <a:pPr>
              <a:lnSpc>
                <a:spcPct val="200000"/>
              </a:lnSpc>
            </a:pPr>
            <a:r>
              <a:rPr lang="en-GB" sz="2000" dirty="0" smtClean="0">
                <a:latin typeface="Comic Sans MS" panose="030F0702030302020204" pitchFamily="66" charset="0"/>
              </a:rPr>
              <a:t>Help us to be kind and considerate to others and </a:t>
            </a:r>
            <a:r>
              <a:rPr lang="en-GB" sz="2000" dirty="0">
                <a:latin typeface="Comic Sans MS" panose="030F0702030302020204" pitchFamily="66" charset="0"/>
              </a:rPr>
              <a:t/>
            </a:r>
            <a:br>
              <a:rPr lang="en-GB" sz="2000" dirty="0">
                <a:latin typeface="Comic Sans MS" panose="030F0702030302020204" pitchFamily="66" charset="0"/>
              </a:rPr>
            </a:br>
            <a:r>
              <a:rPr lang="en-GB" sz="2000" dirty="0">
                <a:latin typeface="Comic Sans MS" panose="030F0702030302020204" pitchFamily="66" charset="0"/>
              </a:rPr>
              <a:t>Please help us to make the world a fairer place to live in.</a:t>
            </a:r>
            <a:r>
              <a:rPr lang="en-GB" sz="2000" dirty="0">
                <a:latin typeface="Comic Sans MS" panose="030F0702030302020204" pitchFamily="66" charset="0"/>
              </a:rPr>
              <a:t/>
            </a:r>
            <a:br>
              <a:rPr lang="en-GB" sz="2000" dirty="0">
                <a:latin typeface="Comic Sans MS" panose="030F0702030302020204" pitchFamily="66" charset="0"/>
              </a:rPr>
            </a:br>
            <a:r>
              <a:rPr lang="en-GB" sz="2000" b="1" dirty="0">
                <a:latin typeface="Comic Sans MS" panose="030F0702030302020204" pitchFamily="66" charset="0"/>
              </a:rPr>
              <a:t>Amen.</a:t>
            </a: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584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Let's sing along! - Intelligent Peop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725649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692696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Let’s sing</a:t>
            </a:r>
            <a:endParaRPr lang="en-GB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725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1680" y="774806"/>
            <a:ext cx="612068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u="sng" dirty="0">
                <a:solidFill>
                  <a:prstClr val="black"/>
                </a:solidFill>
                <a:latin typeface="Comic Sans MS" panose="030F0702030302020204" pitchFamily="66" charset="0"/>
              </a:rPr>
              <a:t>Justice: Celebrate Life  </a:t>
            </a:r>
            <a:endParaRPr lang="en-GB" sz="2800" b="1" u="sng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1600" i="1" dirty="0">
                <a:solidFill>
                  <a:prstClr val="black"/>
                </a:solidFill>
                <a:latin typeface="Comic Sans MS" panose="030F0702030302020204" pitchFamily="66" charset="0"/>
              </a:rPr>
              <a:t>Written by Andrew &amp; Wendy Rayner, Wendy House Music</a:t>
            </a:r>
            <a:endParaRPr lang="en-GB" sz="16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 </a:t>
            </a:r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We stand united; Children, as one</a:t>
            </a:r>
            <a:endParaRPr lang="en-GB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Future for all of the world.</a:t>
            </a:r>
            <a:endParaRPr lang="en-GB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We join together from every land</a:t>
            </a:r>
            <a:endParaRPr lang="en-GB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Part of the family of God.</a:t>
            </a:r>
            <a:endParaRPr lang="en-GB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Everyone precious, everyone loved</a:t>
            </a:r>
            <a:endParaRPr lang="en-GB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All of us known by our name.</a:t>
            </a:r>
            <a:endParaRPr lang="en-GB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 </a:t>
            </a:r>
            <a:endParaRPr lang="en-GB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Justice Celebrate Lif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8368" y="3220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19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324</Words>
  <Application>Microsoft Office PowerPoint</Application>
  <PresentationFormat>On-screen Show (4:3)</PresentationFormat>
  <Paragraphs>82</Paragraphs>
  <Slides>12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</dc:creator>
  <cp:lastModifiedBy>Helen</cp:lastModifiedBy>
  <cp:revision>11</cp:revision>
  <dcterms:created xsi:type="dcterms:W3CDTF">2021-03-07T10:24:02Z</dcterms:created>
  <dcterms:modified xsi:type="dcterms:W3CDTF">2021-03-21T11:49:26Z</dcterms:modified>
</cp:coreProperties>
</file>