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sldIdLst>
    <p:sldId id="261" r:id="rId4"/>
    <p:sldId id="264" r:id="rId5"/>
    <p:sldId id="266" r:id="rId6"/>
    <p:sldId id="270" r:id="rId7"/>
    <p:sldId id="271" r:id="rId8"/>
    <p:sldId id="267" r:id="rId9"/>
    <p:sldId id="272" r:id="rId10"/>
    <p:sldId id="260" r:id="rId11"/>
    <p:sldId id="258" r:id="rId12"/>
    <p:sldId id="269" r:id="rId1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D9FF"/>
    <a:srgbClr val="FFC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7" d="100"/>
          <a:sy n="107" d="100"/>
        </p:scale>
        <p:origin x="-1116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viewProps" Target="viewProps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A4543D-52ED-4DB2-974D-D9E201976D5D}" type="datetimeFigureOut">
              <a:rPr lang="en-GB" smtClean="0"/>
              <a:t>25/04/2021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6D67D-44D1-4430-9AD6-41CF76E7DAC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22102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A4543D-52ED-4DB2-974D-D9E201976D5D}" type="datetimeFigureOut">
              <a:rPr lang="en-GB" smtClean="0"/>
              <a:t>25/04/2021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6D67D-44D1-4430-9AD6-41CF76E7DAC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512246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A4543D-52ED-4DB2-974D-D9E201976D5D}" type="datetimeFigureOut">
              <a:rPr lang="en-GB" smtClean="0"/>
              <a:t>25/04/2021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6D67D-44D1-4430-9AD6-41CF76E7DAC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767686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9310F-9E5C-4352-9074-E7D221E2A58A}" type="datetimeFigureOut">
              <a:rPr lang="en-GB" smtClean="0">
                <a:solidFill>
                  <a:prstClr val="white">
                    <a:tint val="75000"/>
                  </a:prstClr>
                </a:solidFill>
              </a:rPr>
              <a:pPr/>
              <a:t>25/04/2021</a:t>
            </a:fld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00314-861A-4C08-B9CF-51ED148D19E5}" type="slidenum">
              <a:rPr lang="en-GB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72517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9310F-9E5C-4352-9074-E7D221E2A58A}" type="datetimeFigureOut">
              <a:rPr lang="en-GB" smtClean="0">
                <a:solidFill>
                  <a:prstClr val="white">
                    <a:tint val="75000"/>
                  </a:prstClr>
                </a:solidFill>
              </a:rPr>
              <a:pPr/>
              <a:t>25/04/2021</a:t>
            </a:fld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00314-861A-4C08-B9CF-51ED148D19E5}" type="slidenum">
              <a:rPr lang="en-GB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1979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9310F-9E5C-4352-9074-E7D221E2A58A}" type="datetimeFigureOut">
              <a:rPr lang="en-GB" smtClean="0">
                <a:solidFill>
                  <a:prstClr val="white">
                    <a:tint val="75000"/>
                  </a:prstClr>
                </a:solidFill>
              </a:rPr>
              <a:pPr/>
              <a:t>25/04/2021</a:t>
            </a:fld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00314-861A-4C08-B9CF-51ED148D19E5}" type="slidenum">
              <a:rPr lang="en-GB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167165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9310F-9E5C-4352-9074-E7D221E2A58A}" type="datetimeFigureOut">
              <a:rPr lang="en-GB" smtClean="0">
                <a:solidFill>
                  <a:prstClr val="white">
                    <a:tint val="75000"/>
                  </a:prstClr>
                </a:solidFill>
              </a:rPr>
              <a:pPr/>
              <a:t>25/04/2021</a:t>
            </a:fld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00314-861A-4C08-B9CF-51ED148D19E5}" type="slidenum">
              <a:rPr lang="en-GB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25562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9310F-9E5C-4352-9074-E7D221E2A58A}" type="datetimeFigureOut">
              <a:rPr lang="en-GB" smtClean="0">
                <a:solidFill>
                  <a:prstClr val="white">
                    <a:tint val="75000"/>
                  </a:prstClr>
                </a:solidFill>
              </a:rPr>
              <a:pPr/>
              <a:t>25/04/2021</a:t>
            </a:fld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00314-861A-4C08-B9CF-51ED148D19E5}" type="slidenum">
              <a:rPr lang="en-GB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06157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9310F-9E5C-4352-9074-E7D221E2A58A}" type="datetimeFigureOut">
              <a:rPr lang="en-GB" smtClean="0">
                <a:solidFill>
                  <a:prstClr val="white">
                    <a:tint val="75000"/>
                  </a:prstClr>
                </a:solidFill>
              </a:rPr>
              <a:pPr/>
              <a:t>25/04/2021</a:t>
            </a:fld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00314-861A-4C08-B9CF-51ED148D19E5}" type="slidenum">
              <a:rPr lang="en-GB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673502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9310F-9E5C-4352-9074-E7D221E2A58A}" type="datetimeFigureOut">
              <a:rPr lang="en-GB" smtClean="0">
                <a:solidFill>
                  <a:prstClr val="white">
                    <a:tint val="75000"/>
                  </a:prstClr>
                </a:solidFill>
              </a:rPr>
              <a:pPr/>
              <a:t>25/04/2021</a:t>
            </a:fld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00314-861A-4C08-B9CF-51ED148D19E5}" type="slidenum">
              <a:rPr lang="en-GB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512213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9310F-9E5C-4352-9074-E7D221E2A58A}" type="datetimeFigureOut">
              <a:rPr lang="en-GB" smtClean="0">
                <a:solidFill>
                  <a:prstClr val="white">
                    <a:tint val="75000"/>
                  </a:prstClr>
                </a:solidFill>
              </a:rPr>
              <a:pPr/>
              <a:t>25/04/2021</a:t>
            </a:fld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00314-861A-4C08-B9CF-51ED148D19E5}" type="slidenum">
              <a:rPr lang="en-GB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06529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A4543D-52ED-4DB2-974D-D9E201976D5D}" type="datetimeFigureOut">
              <a:rPr lang="en-GB" smtClean="0"/>
              <a:t>25/04/2021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6D67D-44D1-4430-9AD6-41CF76E7DAC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770730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9310F-9E5C-4352-9074-E7D221E2A58A}" type="datetimeFigureOut">
              <a:rPr lang="en-GB" smtClean="0">
                <a:solidFill>
                  <a:prstClr val="white">
                    <a:tint val="75000"/>
                  </a:prstClr>
                </a:solidFill>
              </a:rPr>
              <a:pPr/>
              <a:t>25/04/2021</a:t>
            </a:fld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00314-861A-4C08-B9CF-51ED148D19E5}" type="slidenum">
              <a:rPr lang="en-GB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603491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9310F-9E5C-4352-9074-E7D221E2A58A}" type="datetimeFigureOut">
              <a:rPr lang="en-GB" smtClean="0">
                <a:solidFill>
                  <a:prstClr val="white">
                    <a:tint val="75000"/>
                  </a:prstClr>
                </a:solidFill>
              </a:rPr>
              <a:pPr/>
              <a:t>25/04/2021</a:t>
            </a:fld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00314-861A-4C08-B9CF-51ED148D19E5}" type="slidenum">
              <a:rPr lang="en-GB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306649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9310F-9E5C-4352-9074-E7D221E2A58A}" type="datetimeFigureOut">
              <a:rPr lang="en-GB" smtClean="0">
                <a:solidFill>
                  <a:prstClr val="white">
                    <a:tint val="75000"/>
                  </a:prstClr>
                </a:solidFill>
              </a:rPr>
              <a:pPr/>
              <a:t>25/04/2021</a:t>
            </a:fld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00314-861A-4C08-B9CF-51ED148D19E5}" type="slidenum">
              <a:rPr lang="en-GB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463980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8CD881-B923-4A20-A32F-6371E3F829DA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25/04/2021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C5641-1583-4DDC-A26A-810D2289D08D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627505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8CD881-B923-4A20-A32F-6371E3F829DA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25/04/2021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C5641-1583-4DDC-A26A-810D2289D08D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29908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8CD881-B923-4A20-A32F-6371E3F829DA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25/04/2021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C5641-1583-4DDC-A26A-810D2289D08D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754486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8CD881-B923-4A20-A32F-6371E3F829DA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25/04/2021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C5641-1583-4DDC-A26A-810D2289D08D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973899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8CD881-B923-4A20-A32F-6371E3F829DA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25/04/2021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C5641-1583-4DDC-A26A-810D2289D08D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618110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8CD881-B923-4A20-A32F-6371E3F829DA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25/04/2021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C5641-1583-4DDC-A26A-810D2289D08D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478214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8CD881-B923-4A20-A32F-6371E3F829DA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25/04/2021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C5641-1583-4DDC-A26A-810D2289D08D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08990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A4543D-52ED-4DB2-974D-D9E201976D5D}" type="datetimeFigureOut">
              <a:rPr lang="en-GB" smtClean="0"/>
              <a:t>25/04/2021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6D67D-44D1-4430-9AD6-41CF76E7DAC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114638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8CD881-B923-4A20-A32F-6371E3F829DA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25/04/2021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C5641-1583-4DDC-A26A-810D2289D08D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605146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8CD881-B923-4A20-A32F-6371E3F829DA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25/04/2021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C5641-1583-4DDC-A26A-810D2289D08D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922667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8CD881-B923-4A20-A32F-6371E3F829DA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25/04/2021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C5641-1583-4DDC-A26A-810D2289D08D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957245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8CD881-B923-4A20-A32F-6371E3F829DA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25/04/2021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C5641-1583-4DDC-A26A-810D2289D08D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62246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A4543D-52ED-4DB2-974D-D9E201976D5D}" type="datetimeFigureOut">
              <a:rPr lang="en-GB" smtClean="0"/>
              <a:t>25/04/2021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6D67D-44D1-4430-9AD6-41CF76E7DAC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694423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A4543D-52ED-4DB2-974D-D9E201976D5D}" type="datetimeFigureOut">
              <a:rPr lang="en-GB" smtClean="0"/>
              <a:t>25/04/2021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6D67D-44D1-4430-9AD6-41CF76E7DAC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494035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A4543D-52ED-4DB2-974D-D9E201976D5D}" type="datetimeFigureOut">
              <a:rPr lang="en-GB" smtClean="0"/>
              <a:t>25/04/2021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6D67D-44D1-4430-9AD6-41CF76E7DAC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90864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A4543D-52ED-4DB2-974D-D9E201976D5D}" type="datetimeFigureOut">
              <a:rPr lang="en-GB" smtClean="0"/>
              <a:t>25/04/2021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6D67D-44D1-4430-9AD6-41CF76E7DAC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207041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A4543D-52ED-4DB2-974D-D9E201976D5D}" type="datetimeFigureOut">
              <a:rPr lang="en-GB" smtClean="0"/>
              <a:t>25/04/2021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6D67D-44D1-4430-9AD6-41CF76E7DAC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076647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A4543D-52ED-4DB2-974D-D9E201976D5D}" type="datetimeFigureOut">
              <a:rPr lang="en-GB" smtClean="0"/>
              <a:t>25/04/2021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6D67D-44D1-4430-9AD6-41CF76E7DAC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98984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A4543D-52ED-4DB2-974D-D9E201976D5D}" type="datetimeFigureOut">
              <a:rPr lang="en-GB" smtClean="0"/>
              <a:t>25/04/2021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36D67D-44D1-4430-9AD6-41CF76E7DAC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591442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39310F-9E5C-4352-9074-E7D221E2A58A}" type="datetimeFigureOut">
              <a:rPr lang="en-GB" smtClean="0">
                <a:solidFill>
                  <a:prstClr val="white">
                    <a:tint val="75000"/>
                  </a:prstClr>
                </a:solidFill>
              </a:rPr>
              <a:pPr/>
              <a:t>25/04/2021</a:t>
            </a:fld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D00314-861A-4C08-B9CF-51ED148D19E5}" type="slidenum">
              <a:rPr lang="en-GB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047916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8CD881-B923-4A20-A32F-6371E3F829DA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25/04/2021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6C5641-1583-4DDC-A26A-810D2289D08D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15643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25632"/>
            <a:ext cx="4536504" cy="64160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650153" y="5589240"/>
            <a:ext cx="33123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Music: Clarinet Concerto </a:t>
            </a:r>
            <a:r>
              <a:rPr lang="en-GB" sz="1600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Adaglo</a:t>
            </a:r>
            <a:endParaRPr lang="en-GB" sz="1600" dirty="0" smtClean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endParaRPr lang="en-GB" sz="1600" dirty="0" smtClean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r>
              <a:rPr lang="en-GB" sz="16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Composer: Mozart</a:t>
            </a:r>
            <a:endParaRPr lang="en-GB" sz="16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Picture 2" descr="printable images musical notes | Universal PLS4.60 60W laser w/Rotary | Song  notes, Music notes, Music note symbol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4293096"/>
            <a:ext cx="1008112" cy="1008112"/>
          </a:xfrm>
          <a:prstGeom prst="ellipse">
            <a:avLst/>
          </a:prstGeom>
          <a:ln w="28575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08 Clarinet Concerto Adagio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931496" y="31441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671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476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6" name="Rectangle 55"/>
          <p:cNvSpPr>
            <a:spLocks noChangeArrowheads="1"/>
          </p:cNvSpPr>
          <p:nvPr/>
        </p:nvSpPr>
        <p:spPr bwMode="auto">
          <a:xfrm>
            <a:off x="244639" y="367332"/>
            <a:ext cx="8769517" cy="5971291"/>
          </a:xfrm>
          <a:prstGeom prst="rect">
            <a:avLst/>
          </a:prstGeom>
          <a:solidFill>
            <a:srgbClr val="4169E1"/>
          </a:solidFill>
          <a:ln w="76200" algn="in">
            <a:solidFill>
              <a:srgbClr val="0000C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en-GB">
              <a:solidFill>
                <a:prstClr val="black"/>
              </a:solidFill>
            </a:endParaRPr>
          </a:p>
        </p:txBody>
      </p:sp>
      <p:pic>
        <p:nvPicPr>
          <p:cNvPr id="7224" name="Picture 56" descr="8czngXAMi[1]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8103" y="3079287"/>
            <a:ext cx="729248" cy="5652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grpSp>
        <p:nvGrpSpPr>
          <p:cNvPr id="7178" name="Group 57"/>
          <p:cNvGrpSpPr>
            <a:grpSpLocks/>
          </p:cNvGrpSpPr>
          <p:nvPr/>
        </p:nvGrpSpPr>
        <p:grpSpPr bwMode="auto">
          <a:xfrm>
            <a:off x="413321" y="509103"/>
            <a:ext cx="1197206" cy="1331554"/>
            <a:chOff x="117554189" y="106621729"/>
            <a:chExt cx="1492624" cy="1598781"/>
          </a:xfrm>
        </p:grpSpPr>
        <p:sp>
          <p:nvSpPr>
            <p:cNvPr id="7198" name="Oval 58"/>
            <p:cNvSpPr>
              <a:spLocks noChangeArrowheads="1"/>
            </p:cNvSpPr>
            <p:nvPr/>
          </p:nvSpPr>
          <p:spPr bwMode="auto">
            <a:xfrm>
              <a:off x="117554189" y="106621729"/>
              <a:ext cx="1492624" cy="158675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EEECE1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prstClr val="black"/>
                </a:solidFill>
              </a:endParaRPr>
            </a:p>
          </p:txBody>
        </p:sp>
        <p:pic>
          <p:nvPicPr>
            <p:cNvPr id="7227" name="Picture 59" descr="logo white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20" b="-20097"/>
            <a:stretch>
              <a:fillRect/>
            </a:stretch>
          </p:blipFill>
          <p:spPr bwMode="auto">
            <a:xfrm>
              <a:off x="117616274" y="106623895"/>
              <a:ext cx="1387515" cy="1596615"/>
            </a:xfrm>
            <a:prstGeom prst="ellips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EEECE1"/>
                    </a:outerShdw>
                  </a:effectLst>
                </a14:hiddenEffects>
              </a:ext>
            </a:extLst>
          </p:spPr>
        </p:pic>
      </p:grpSp>
      <p:grpSp>
        <p:nvGrpSpPr>
          <p:cNvPr id="7179" name="Group 60"/>
          <p:cNvGrpSpPr>
            <a:grpSpLocks/>
          </p:cNvGrpSpPr>
          <p:nvPr/>
        </p:nvGrpSpPr>
        <p:grpSpPr bwMode="auto">
          <a:xfrm>
            <a:off x="1213230" y="539617"/>
            <a:ext cx="6832335" cy="5644560"/>
            <a:chOff x="106352789" y="106850329"/>
            <a:chExt cx="7920317" cy="6736977"/>
          </a:xfrm>
        </p:grpSpPr>
        <p:sp>
          <p:nvSpPr>
            <p:cNvPr id="7195" name="Oval 61"/>
            <p:cNvSpPr>
              <a:spLocks noChangeArrowheads="1"/>
            </p:cNvSpPr>
            <p:nvPr/>
          </p:nvSpPr>
          <p:spPr bwMode="auto">
            <a:xfrm>
              <a:off x="106352789" y="106850329"/>
              <a:ext cx="7920317" cy="6736977"/>
            </a:xfrm>
            <a:prstGeom prst="ellipse">
              <a:avLst/>
            </a:prstGeom>
            <a:solidFill>
              <a:srgbClr val="D0DAF8"/>
            </a:solidFill>
            <a:ln w="57150" algn="in">
              <a:solidFill>
                <a:srgbClr val="0000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EEECE1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prstClr val="black"/>
                </a:solidFill>
              </a:endParaRPr>
            </a:p>
          </p:txBody>
        </p:sp>
        <p:pic>
          <p:nvPicPr>
            <p:cNvPr id="7230" name="Picture 62" descr="Community Group Crowd - Free vector graphic on Pixabay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472870" y="106997531"/>
              <a:ext cx="7676239" cy="64635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197" name="Text Box 63"/>
            <p:cNvSpPr txBox="1">
              <a:spLocks noChangeArrowheads="1"/>
            </p:cNvSpPr>
            <p:nvPr/>
          </p:nvSpPr>
          <p:spPr bwMode="auto">
            <a:xfrm>
              <a:off x="107578661" y="107799804"/>
              <a:ext cx="5418659" cy="50678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EEECE1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altLang="en-US" sz="1600" b="1" dirty="0" smtClean="0">
                  <a:solidFill>
                    <a:prstClr val="black"/>
                  </a:solidFill>
                  <a:latin typeface="Comic Sans MS" pitchFamily="66" charset="0"/>
                  <a:cs typeface="Arial" pitchFamily="34" charset="0"/>
                </a:rPr>
                <a:t>Dear God 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altLang="en-US" sz="1600" b="1" dirty="0" smtClean="0">
                  <a:solidFill>
                    <a:prstClr val="black"/>
                  </a:solidFill>
                  <a:latin typeface="Comic Sans MS" pitchFamily="66" charset="0"/>
                  <a:cs typeface="Arial" pitchFamily="34" charset="0"/>
                </a:rPr>
                <a:t>Thank you for our school 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altLang="en-US" sz="1600" b="1" dirty="0" smtClean="0">
                  <a:solidFill>
                    <a:prstClr val="black"/>
                  </a:solidFill>
                  <a:latin typeface="Comic Sans MS" pitchFamily="66" charset="0"/>
                  <a:cs typeface="Arial" pitchFamily="34" charset="0"/>
                </a:rPr>
                <a:t>and the amazing opportunities we have. 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altLang="en-US" sz="1600" b="1" i="1" dirty="0" smtClean="0">
                  <a:solidFill>
                    <a:srgbClr val="FF0000"/>
                  </a:solidFill>
                  <a:latin typeface="Comic Sans MS" pitchFamily="66" charset="0"/>
                  <a:cs typeface="Arial" pitchFamily="34" charset="0"/>
                </a:rPr>
                <a:t>Thank you God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altLang="en-US" sz="1600" b="1" dirty="0" smtClean="0">
                  <a:solidFill>
                    <a:prstClr val="black"/>
                  </a:solidFill>
                  <a:latin typeface="Comic Sans MS" pitchFamily="66" charset="0"/>
                  <a:cs typeface="Arial" pitchFamily="34" charset="0"/>
                </a:rPr>
                <a:t>Thank you for all the work we do and the new things we learn.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altLang="en-US" sz="1600" b="1" i="1" dirty="0" smtClean="0">
                  <a:solidFill>
                    <a:srgbClr val="FF0000"/>
                  </a:solidFill>
                  <a:latin typeface="Comic Sans MS" pitchFamily="66" charset="0"/>
                  <a:cs typeface="Arial" pitchFamily="34" charset="0"/>
                </a:rPr>
                <a:t>Thank you God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altLang="en-US" sz="1600" b="1" dirty="0" smtClean="0">
                  <a:solidFill>
                    <a:prstClr val="black"/>
                  </a:solidFill>
                  <a:latin typeface="Comic Sans MS" pitchFamily="66" charset="0"/>
                  <a:cs typeface="Arial" pitchFamily="34" charset="0"/>
                </a:rPr>
                <a:t>Thank you for our church and school community.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altLang="en-US" sz="1600" b="1" i="1" dirty="0" smtClean="0">
                  <a:solidFill>
                    <a:srgbClr val="FF0000"/>
                  </a:solidFill>
                  <a:latin typeface="Comic Sans MS" pitchFamily="66" charset="0"/>
                  <a:cs typeface="Arial" pitchFamily="34" charset="0"/>
                </a:rPr>
                <a:t>Thank you God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altLang="en-US" sz="1600" b="1" dirty="0" smtClean="0">
                  <a:solidFill>
                    <a:prstClr val="black"/>
                  </a:solidFill>
                  <a:latin typeface="Comic Sans MS" pitchFamily="66" charset="0"/>
                  <a:cs typeface="Arial" pitchFamily="34" charset="0"/>
                </a:rPr>
                <a:t>Help us to make the right decisions.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altLang="en-US" sz="1600" b="1" i="1" dirty="0" smtClean="0">
                  <a:solidFill>
                    <a:srgbClr val="FF0000"/>
                  </a:solidFill>
                  <a:latin typeface="Comic Sans MS" pitchFamily="66" charset="0"/>
                  <a:cs typeface="Arial" pitchFamily="34" charset="0"/>
                </a:rPr>
                <a:t>Help us God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altLang="en-US" sz="1600" b="1" dirty="0" smtClean="0">
                  <a:solidFill>
                    <a:prstClr val="black"/>
                  </a:solidFill>
                  <a:latin typeface="Comic Sans MS" pitchFamily="66" charset="0"/>
                  <a:cs typeface="Arial" pitchFamily="34" charset="0"/>
                </a:rPr>
                <a:t>Help us to consider the needs of others.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altLang="en-US" sz="1600" b="1" dirty="0" smtClean="0">
                  <a:solidFill>
                    <a:prstClr val="black"/>
                  </a:solidFill>
                  <a:latin typeface="Comic Sans MS" pitchFamily="66" charset="0"/>
                  <a:cs typeface="Arial" pitchFamily="34" charset="0"/>
                </a:rPr>
                <a:t>and to be a good friend. 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altLang="en-US" sz="1600" b="1" i="1" dirty="0" smtClean="0">
                  <a:solidFill>
                    <a:srgbClr val="FF0000"/>
                  </a:solidFill>
                  <a:latin typeface="Comic Sans MS" pitchFamily="66" charset="0"/>
                  <a:cs typeface="Arial" pitchFamily="34" charset="0"/>
                </a:rPr>
                <a:t> Help us God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altLang="en-US" sz="1600" b="1" dirty="0" smtClean="0">
                  <a:solidFill>
                    <a:prstClr val="black"/>
                  </a:solidFill>
                  <a:latin typeface="Comic Sans MS" pitchFamily="66" charset="0"/>
                  <a:cs typeface="Arial" pitchFamily="34" charset="0"/>
                </a:rPr>
                <a:t>Hear our prayer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altLang="en-US" sz="1600" b="1" i="1" dirty="0" smtClean="0">
                  <a:solidFill>
                    <a:srgbClr val="FF0000"/>
                  </a:solidFill>
                  <a:latin typeface="Comic Sans MS" pitchFamily="66" charset="0"/>
                  <a:cs typeface="Arial" pitchFamily="34" charset="0"/>
                </a:rPr>
                <a:t>Amen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GB" altLang="en-US" sz="1200" b="1" dirty="0" smtClean="0">
                <a:solidFill>
                  <a:prstClr val="black"/>
                </a:solidFill>
                <a:latin typeface="Comic Sans MS" pitchFamily="66" charset="0"/>
                <a:cs typeface="Arial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GB" altLang="en-US" sz="1600" b="1" i="1" dirty="0" smtClean="0">
                <a:solidFill>
                  <a:srgbClr val="FF0000"/>
                </a:solidFill>
                <a:latin typeface="Comic Sans MS" pitchFamily="66" charset="0"/>
                <a:cs typeface="Arial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altLang="en-US" sz="1600" b="1" dirty="0" smtClean="0">
                  <a:solidFill>
                    <a:prstClr val="black"/>
                  </a:solidFill>
                  <a:latin typeface="Comic Sans MS" pitchFamily="66" charset="0"/>
                  <a:cs typeface="Arial" pitchFamily="34" charset="0"/>
                </a:rPr>
                <a:t> 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altLang="en-US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pic>
        <p:nvPicPr>
          <p:cNvPr id="7232" name="Picture 64" descr="8czngXAMi[1]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70377" y="3079287"/>
            <a:ext cx="729248" cy="5652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grpSp>
        <p:nvGrpSpPr>
          <p:cNvPr id="7181" name="Group 65"/>
          <p:cNvGrpSpPr>
            <a:grpSpLocks/>
          </p:cNvGrpSpPr>
          <p:nvPr/>
        </p:nvGrpSpPr>
        <p:grpSpPr bwMode="auto">
          <a:xfrm>
            <a:off x="542128" y="4961048"/>
            <a:ext cx="939592" cy="1149192"/>
            <a:chOff x="105359948" y="112126059"/>
            <a:chExt cx="1089213" cy="1371600"/>
          </a:xfrm>
        </p:grpSpPr>
        <p:grpSp>
          <p:nvGrpSpPr>
            <p:cNvPr id="7190" name="Group 66"/>
            <p:cNvGrpSpPr>
              <a:grpSpLocks/>
            </p:cNvGrpSpPr>
            <p:nvPr/>
          </p:nvGrpSpPr>
          <p:grpSpPr bwMode="auto">
            <a:xfrm>
              <a:off x="105359948" y="112126059"/>
              <a:ext cx="1089213" cy="1371600"/>
              <a:chOff x="105283748" y="112087959"/>
              <a:chExt cx="1089213" cy="1371600"/>
            </a:xfrm>
          </p:grpSpPr>
          <p:sp>
            <p:nvSpPr>
              <p:cNvPr id="7193" name="Oval 67"/>
              <p:cNvSpPr>
                <a:spLocks noChangeArrowheads="1"/>
              </p:cNvSpPr>
              <p:nvPr/>
            </p:nvSpPr>
            <p:spPr bwMode="auto">
              <a:xfrm>
                <a:off x="105283748" y="112087959"/>
                <a:ext cx="1089213" cy="1371600"/>
              </a:xfrm>
              <a:prstGeom prst="ellipse">
                <a:avLst/>
              </a:prstGeom>
              <a:solidFill>
                <a:srgbClr val="D0DAF8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in">
                    <a:solidFill>
                      <a:srgbClr val="0000C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EEECE1"/>
                      </a:outerShdw>
                    </a:effectLst>
                  </a14:hiddenEffects>
                </a:ext>
              </a:extLst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>
                  <a:solidFill>
                    <a:prstClr val="black"/>
                  </a:solidFill>
                </a:endParaRPr>
              </a:p>
            </p:txBody>
          </p:sp>
          <p:pic>
            <p:nvPicPr>
              <p:cNvPr id="7236" name="Picture 68" descr="Icon Hands #22670 - Free Icons Library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0941" t="4004" r="39999" b="70837"/>
              <a:stretch>
                <a:fillRect/>
              </a:stretch>
            </p:blipFill>
            <p:spPr bwMode="auto">
              <a:xfrm>
                <a:off x="105470334" y="112499594"/>
                <a:ext cx="709884" cy="88078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in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7192" name="Text Box 69"/>
            <p:cNvSpPr txBox="1">
              <a:spLocks noChangeArrowheads="1"/>
            </p:cNvSpPr>
            <p:nvPr/>
          </p:nvSpPr>
          <p:spPr bwMode="auto">
            <a:xfrm>
              <a:off x="105422865" y="112264227"/>
              <a:ext cx="963379" cy="30442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EEECE1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altLang="en-US" sz="1600" b="1" dirty="0" smtClean="0">
                  <a:solidFill>
                    <a:srgbClr val="000000"/>
                  </a:solidFill>
                  <a:latin typeface="Comic Sans MS" pitchFamily="66" charset="0"/>
                  <a:cs typeface="Arial" pitchFamily="34" charset="0"/>
                </a:rPr>
                <a:t>Inspire</a:t>
              </a:r>
              <a:endParaRPr lang="en-US" altLang="en-US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7183" name="Group 70"/>
          <p:cNvGrpSpPr>
            <a:grpSpLocks/>
          </p:cNvGrpSpPr>
          <p:nvPr/>
        </p:nvGrpSpPr>
        <p:grpSpPr bwMode="auto">
          <a:xfrm>
            <a:off x="7810426" y="600285"/>
            <a:ext cx="1016924" cy="1149192"/>
            <a:chOff x="113883142" y="106796541"/>
            <a:chExt cx="1178859" cy="1371600"/>
          </a:xfrm>
        </p:grpSpPr>
        <p:sp>
          <p:nvSpPr>
            <p:cNvPr id="7188" name="Oval 71"/>
            <p:cNvSpPr>
              <a:spLocks noChangeArrowheads="1"/>
            </p:cNvSpPr>
            <p:nvPr/>
          </p:nvSpPr>
          <p:spPr bwMode="auto">
            <a:xfrm>
              <a:off x="113927965" y="106796541"/>
              <a:ext cx="1089213" cy="1371600"/>
            </a:xfrm>
            <a:prstGeom prst="ellipse">
              <a:avLst/>
            </a:prstGeom>
            <a:solidFill>
              <a:srgbClr val="D0DAF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in">
                  <a:solidFill>
                    <a:srgbClr val="0000C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EEECE1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prstClr val="black"/>
                </a:solidFill>
              </a:endParaRPr>
            </a:p>
          </p:txBody>
        </p:sp>
        <p:sp>
          <p:nvSpPr>
            <p:cNvPr id="7189" name="Text Box 72"/>
            <p:cNvSpPr txBox="1">
              <a:spLocks noChangeArrowheads="1"/>
            </p:cNvSpPr>
            <p:nvPr/>
          </p:nvSpPr>
          <p:spPr bwMode="auto">
            <a:xfrm>
              <a:off x="114155725" y="107787479"/>
              <a:ext cx="705622" cy="18792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EEECE1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altLang="en-US" sz="1600" b="1" dirty="0" smtClean="0">
                  <a:solidFill>
                    <a:srgbClr val="000000"/>
                  </a:solidFill>
                  <a:latin typeface="Comic Sans MS" pitchFamily="66" charset="0"/>
                  <a:cs typeface="Arial" pitchFamily="34" charset="0"/>
                </a:rPr>
                <a:t>Care</a:t>
              </a:r>
              <a:endParaRPr lang="en-US" altLang="en-US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7241" name="Picture 73" descr="Giving Hands Icon #316431 - Free Icons Library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3883142" y="106796541"/>
              <a:ext cx="1178859" cy="11788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7184" name="Group 74"/>
          <p:cNvGrpSpPr>
            <a:grpSpLocks/>
          </p:cNvGrpSpPr>
          <p:nvPr/>
        </p:nvGrpSpPr>
        <p:grpSpPr bwMode="auto">
          <a:xfrm>
            <a:off x="7849092" y="4961048"/>
            <a:ext cx="939592" cy="1149192"/>
            <a:chOff x="109600253" y="112081236"/>
            <a:chExt cx="1089213" cy="1371600"/>
          </a:xfrm>
        </p:grpSpPr>
        <p:sp>
          <p:nvSpPr>
            <p:cNvPr id="7185" name="Oval 75"/>
            <p:cNvSpPr>
              <a:spLocks noChangeArrowheads="1"/>
            </p:cNvSpPr>
            <p:nvPr/>
          </p:nvSpPr>
          <p:spPr bwMode="auto">
            <a:xfrm>
              <a:off x="109600253" y="112081236"/>
              <a:ext cx="1089213" cy="1371600"/>
            </a:xfrm>
            <a:prstGeom prst="ellipse">
              <a:avLst/>
            </a:prstGeom>
            <a:solidFill>
              <a:srgbClr val="D0DAF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in">
                  <a:solidFill>
                    <a:srgbClr val="0000C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EEECE1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prstClr val="black"/>
                </a:solidFill>
              </a:endParaRPr>
            </a:p>
          </p:txBody>
        </p:sp>
        <p:pic>
          <p:nvPicPr>
            <p:cNvPr id="7244" name="Picture 76" descr="Achieve copy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756084" y="112457989"/>
              <a:ext cx="777551" cy="9145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EEECE1"/>
                    </a:outerShdw>
                  </a:effectLst>
                </a14:hiddenEffects>
              </a:ext>
            </a:extLst>
          </p:spPr>
        </p:pic>
        <p:sp>
          <p:nvSpPr>
            <p:cNvPr id="7187" name="Text Box 77"/>
            <p:cNvSpPr txBox="1">
              <a:spLocks noChangeArrowheads="1"/>
            </p:cNvSpPr>
            <p:nvPr/>
          </p:nvSpPr>
          <p:spPr bwMode="auto">
            <a:xfrm>
              <a:off x="109646275" y="112185905"/>
              <a:ext cx="963380" cy="30442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EEECE1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altLang="en-US" sz="1600" b="1" dirty="0" smtClean="0">
                  <a:solidFill>
                    <a:srgbClr val="000000"/>
                  </a:solidFill>
                  <a:latin typeface="Comic Sans MS" pitchFamily="66" charset="0"/>
                  <a:cs typeface="Arial" pitchFamily="34" charset="0"/>
                </a:rPr>
                <a:t>Achieve</a:t>
              </a:r>
              <a:endParaRPr lang="en-US" altLang="en-US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26193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49431" y="2240851"/>
            <a:ext cx="583264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2400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We have gathered in the name of </a:t>
            </a:r>
          </a:p>
          <a:p>
            <a:pPr algn="ctr">
              <a:lnSpc>
                <a:spcPct val="150000"/>
              </a:lnSpc>
            </a:pPr>
            <a:r>
              <a:rPr lang="en-GB" sz="2400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God the father, Son and Holy Spirit, </a:t>
            </a:r>
          </a:p>
          <a:p>
            <a:pPr algn="ctr">
              <a:lnSpc>
                <a:spcPct val="150000"/>
              </a:lnSpc>
            </a:pPr>
            <a:r>
              <a:rPr lang="en-GB" sz="2400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to worship together </a:t>
            </a:r>
          </a:p>
          <a:p>
            <a:pPr algn="ctr">
              <a:lnSpc>
                <a:spcPct val="150000"/>
              </a:lnSpc>
            </a:pPr>
            <a:r>
              <a:rPr lang="en-GB" sz="2400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and think about our value service.</a:t>
            </a:r>
            <a:endParaRPr lang="en-GB" sz="2400" b="1" dirty="0">
              <a:solidFill>
                <a:srgbClr val="7030A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031" name="Picture 7" descr="Download Melting Candle Clipart Candle Flame - Clip Art Candle - Full Size  PNG Image - PNGkit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58" t="2818" r="20446" b="961"/>
          <a:stretch/>
        </p:blipFill>
        <p:spPr bwMode="auto">
          <a:xfrm>
            <a:off x="3841543" y="4764637"/>
            <a:ext cx="1491417" cy="1929768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57"/>
          <p:cNvGrpSpPr>
            <a:grpSpLocks/>
          </p:cNvGrpSpPr>
          <p:nvPr/>
        </p:nvGrpSpPr>
        <p:grpSpPr bwMode="auto">
          <a:xfrm>
            <a:off x="434357" y="509218"/>
            <a:ext cx="1197206" cy="1331554"/>
            <a:chOff x="117554189" y="106621729"/>
            <a:chExt cx="1492624" cy="1598781"/>
          </a:xfrm>
        </p:grpSpPr>
        <p:sp>
          <p:nvSpPr>
            <p:cNvPr id="8" name="Oval 58"/>
            <p:cNvSpPr>
              <a:spLocks noChangeArrowheads="1"/>
            </p:cNvSpPr>
            <p:nvPr/>
          </p:nvSpPr>
          <p:spPr bwMode="auto">
            <a:xfrm>
              <a:off x="117554189" y="106621729"/>
              <a:ext cx="1492624" cy="158675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EEECE1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pic>
          <p:nvPicPr>
            <p:cNvPr id="9" name="Picture 59" descr="logo white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20" b="-20097"/>
            <a:stretch>
              <a:fillRect/>
            </a:stretch>
          </p:blipFill>
          <p:spPr bwMode="auto">
            <a:xfrm>
              <a:off x="117616274" y="106623895"/>
              <a:ext cx="1387515" cy="1596615"/>
            </a:xfrm>
            <a:prstGeom prst="ellips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EEECE1"/>
                    </a:outerShdw>
                  </a:effectLst>
                </a14:hiddenEffects>
              </a:ext>
            </a:extLst>
          </p:spPr>
        </p:pic>
      </p:grpSp>
      <p:grpSp>
        <p:nvGrpSpPr>
          <p:cNvPr id="10" name="Group 65"/>
          <p:cNvGrpSpPr>
            <a:grpSpLocks/>
          </p:cNvGrpSpPr>
          <p:nvPr/>
        </p:nvGrpSpPr>
        <p:grpSpPr bwMode="auto">
          <a:xfrm>
            <a:off x="436568" y="5008180"/>
            <a:ext cx="1192784" cy="1442683"/>
            <a:chOff x="105359948" y="112126059"/>
            <a:chExt cx="1089213" cy="1371600"/>
          </a:xfrm>
        </p:grpSpPr>
        <p:grpSp>
          <p:nvGrpSpPr>
            <p:cNvPr id="11" name="Group 66"/>
            <p:cNvGrpSpPr>
              <a:grpSpLocks/>
            </p:cNvGrpSpPr>
            <p:nvPr/>
          </p:nvGrpSpPr>
          <p:grpSpPr bwMode="auto">
            <a:xfrm>
              <a:off x="105359948" y="112126059"/>
              <a:ext cx="1089213" cy="1371600"/>
              <a:chOff x="105283748" y="112087959"/>
              <a:chExt cx="1089213" cy="1371600"/>
            </a:xfrm>
          </p:grpSpPr>
          <p:sp>
            <p:nvSpPr>
              <p:cNvPr id="13" name="Oval 67"/>
              <p:cNvSpPr>
                <a:spLocks noChangeArrowheads="1"/>
              </p:cNvSpPr>
              <p:nvPr/>
            </p:nvSpPr>
            <p:spPr bwMode="auto">
              <a:xfrm>
                <a:off x="105283748" y="112087959"/>
                <a:ext cx="1089213" cy="1371600"/>
              </a:xfrm>
              <a:prstGeom prst="ellipse">
                <a:avLst/>
              </a:prstGeom>
              <a:solidFill>
                <a:srgbClr val="D0DAF8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in">
                    <a:solidFill>
                      <a:srgbClr val="0000C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EEECE1"/>
                      </a:outerShdw>
                    </a:effectLst>
                  </a14:hiddenEffects>
                </a:ext>
              </a:extLst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pic>
            <p:nvPicPr>
              <p:cNvPr id="14" name="Picture 68" descr="Icon Hands #22670 - Free Icons Library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0941" t="4004" r="39999" b="70837"/>
              <a:stretch>
                <a:fillRect/>
              </a:stretch>
            </p:blipFill>
            <p:spPr bwMode="auto">
              <a:xfrm>
                <a:off x="105470334" y="112499594"/>
                <a:ext cx="709884" cy="88078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in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12" name="Text Box 69"/>
            <p:cNvSpPr txBox="1">
              <a:spLocks noChangeArrowheads="1"/>
            </p:cNvSpPr>
            <p:nvPr/>
          </p:nvSpPr>
          <p:spPr bwMode="auto">
            <a:xfrm>
              <a:off x="105422865" y="112264227"/>
              <a:ext cx="963379" cy="30442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EEECE1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GB" altLang="en-US" sz="16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omic Sans MS" pitchFamily="66" charset="0"/>
                  <a:cs typeface="Arial" pitchFamily="34" charset="0"/>
                </a:rPr>
                <a:t>Inspire</a:t>
              </a:r>
              <a:endPara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15" name="Group 70"/>
          <p:cNvGrpSpPr>
            <a:grpSpLocks/>
          </p:cNvGrpSpPr>
          <p:nvPr/>
        </p:nvGrpSpPr>
        <p:grpSpPr bwMode="auto">
          <a:xfrm>
            <a:off x="7669802" y="480718"/>
            <a:ext cx="1259790" cy="1388555"/>
            <a:chOff x="113883142" y="106796541"/>
            <a:chExt cx="1178859" cy="1371600"/>
          </a:xfrm>
        </p:grpSpPr>
        <p:sp>
          <p:nvSpPr>
            <p:cNvPr id="16" name="Oval 71"/>
            <p:cNvSpPr>
              <a:spLocks noChangeArrowheads="1"/>
            </p:cNvSpPr>
            <p:nvPr/>
          </p:nvSpPr>
          <p:spPr bwMode="auto">
            <a:xfrm>
              <a:off x="113927965" y="106796541"/>
              <a:ext cx="1089213" cy="1371600"/>
            </a:xfrm>
            <a:prstGeom prst="ellipse">
              <a:avLst/>
            </a:prstGeom>
            <a:solidFill>
              <a:srgbClr val="D0DAF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in">
                  <a:solidFill>
                    <a:srgbClr val="0000C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EEECE1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7" name="Text Box 72"/>
            <p:cNvSpPr txBox="1">
              <a:spLocks noChangeArrowheads="1"/>
            </p:cNvSpPr>
            <p:nvPr/>
          </p:nvSpPr>
          <p:spPr bwMode="auto">
            <a:xfrm>
              <a:off x="114155725" y="107787479"/>
              <a:ext cx="705622" cy="18792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EEECE1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GB" altLang="en-US" sz="16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omic Sans MS" pitchFamily="66" charset="0"/>
                  <a:cs typeface="Arial" pitchFamily="34" charset="0"/>
                </a:rPr>
                <a:t>Care</a:t>
              </a:r>
              <a:endPara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18" name="Picture 73" descr="Giving Hands Icon #316431 - Free Icons Library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3883142" y="106796541"/>
              <a:ext cx="1178859" cy="11788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9" name="Group 74"/>
          <p:cNvGrpSpPr>
            <a:grpSpLocks/>
          </p:cNvGrpSpPr>
          <p:nvPr/>
        </p:nvGrpSpPr>
        <p:grpSpPr bwMode="auto">
          <a:xfrm>
            <a:off x="7689135" y="5019381"/>
            <a:ext cx="1221124" cy="1420280"/>
            <a:chOff x="109600253" y="112081236"/>
            <a:chExt cx="1089213" cy="1371600"/>
          </a:xfrm>
        </p:grpSpPr>
        <p:sp>
          <p:nvSpPr>
            <p:cNvPr id="20" name="Oval 75"/>
            <p:cNvSpPr>
              <a:spLocks noChangeArrowheads="1"/>
            </p:cNvSpPr>
            <p:nvPr/>
          </p:nvSpPr>
          <p:spPr bwMode="auto">
            <a:xfrm>
              <a:off x="109600253" y="112081236"/>
              <a:ext cx="1089213" cy="1371600"/>
            </a:xfrm>
            <a:prstGeom prst="ellipse">
              <a:avLst/>
            </a:prstGeom>
            <a:solidFill>
              <a:srgbClr val="D0DAF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in">
                  <a:solidFill>
                    <a:srgbClr val="0000C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EEECE1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pic>
          <p:nvPicPr>
            <p:cNvPr id="21" name="Picture 76" descr="Achieve copy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756084" y="112457989"/>
              <a:ext cx="777551" cy="9145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EEECE1"/>
                    </a:outerShdw>
                  </a:effectLst>
                </a14:hiddenEffects>
              </a:ext>
            </a:extLst>
          </p:spPr>
        </p:pic>
        <p:sp>
          <p:nvSpPr>
            <p:cNvPr id="22" name="Text Box 77"/>
            <p:cNvSpPr txBox="1">
              <a:spLocks noChangeArrowheads="1"/>
            </p:cNvSpPr>
            <p:nvPr/>
          </p:nvSpPr>
          <p:spPr bwMode="auto">
            <a:xfrm>
              <a:off x="109646275" y="112185905"/>
              <a:ext cx="963380" cy="30442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EEECE1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GB" altLang="en-US" sz="16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omic Sans MS" pitchFamily="66" charset="0"/>
                  <a:cs typeface="Arial" pitchFamily="34" charset="0"/>
                </a:rPr>
                <a:t>Achieve</a:t>
              </a:r>
              <a:endPara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  <p:pic>
        <p:nvPicPr>
          <p:cNvPr id="23" name="Picture 7" descr="Download Melting Candle Clipart Candle Flame - Clip Art Candle - Full Size  PNG Image - PNGkit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58" t="2818" r="20446" b="961"/>
          <a:stretch/>
        </p:blipFill>
        <p:spPr bwMode="auto">
          <a:xfrm>
            <a:off x="3864277" y="210111"/>
            <a:ext cx="1491417" cy="1929768"/>
          </a:xfrm>
          <a:prstGeom prst="ellipse">
            <a:avLst/>
          </a:prstGeom>
          <a:ln w="635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56" descr="8czngXAMi[1]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8103" y="3079287"/>
            <a:ext cx="729248" cy="5652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pic>
        <p:nvPicPr>
          <p:cNvPr id="25" name="Picture 64" descr="8czngXAMi[1]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70377" y="3079287"/>
            <a:ext cx="729248" cy="5652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25586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Words of Wisdom - Project Arrow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60648"/>
            <a:ext cx="3225958" cy="1008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Pin on Beautiful Hand Letteri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438960"/>
            <a:ext cx="3744416" cy="374441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95536" y="4327360"/>
            <a:ext cx="8352928" cy="5850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endParaRPr lang="en-GB" sz="2400" b="1" dirty="0">
              <a:solidFill>
                <a:srgbClr val="7030A0"/>
              </a:solidFill>
              <a:latin typeface="Comic Sans MS" panose="030F0702030302020204" pitchFamily="66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95536" y="4797152"/>
            <a:ext cx="861926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2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Today we are thinking about how relationships and friendships are made strong when we both give and receive from one another.</a:t>
            </a:r>
            <a:endParaRPr lang="en-GB" sz="20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2865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Anthropomorphic Cartoon Light Bulb - Openclipart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075"/>
          <a:stretch/>
        </p:blipFill>
        <p:spPr bwMode="auto">
          <a:xfrm>
            <a:off x="179512" y="188640"/>
            <a:ext cx="1060887" cy="1170264"/>
          </a:xfrm>
          <a:prstGeom prst="ellipse">
            <a:avLst/>
          </a:prstGeom>
          <a:ln w="28575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483768" y="620688"/>
            <a:ext cx="46085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1 Kings 17 </a:t>
            </a:r>
            <a:r>
              <a:rPr lang="en-GB" sz="2400" baseline="30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7-16</a:t>
            </a:r>
            <a:endParaRPr lang="en-GB" sz="2400" baseline="300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95536" y="1556792"/>
            <a:ext cx="835292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We’re now going to hear Bob Hartman’s poem ‘Jugs and Jars’. It’s a retelling of the story from the Bible that we have just heard about a widow who serves by sharing all she had and was rewarded in an amazing way.</a:t>
            </a:r>
          </a:p>
          <a:p>
            <a:pPr>
              <a:lnSpc>
                <a:spcPct val="150000"/>
              </a:lnSpc>
            </a:pPr>
            <a:endParaRPr lang="en-GB" sz="2000" dirty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pPr>
              <a:lnSpc>
                <a:spcPct val="150000"/>
              </a:lnSpc>
            </a:pPr>
            <a:r>
              <a:rPr lang="en-GB" sz="2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You’re going to help by joining in with the chorus.</a:t>
            </a:r>
            <a:endParaRPr lang="en-GB" sz="20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0511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62178" y="2060848"/>
            <a:ext cx="3096344" cy="2801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2400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Jugs and jars</a:t>
            </a:r>
          </a:p>
          <a:p>
            <a:pPr algn="ctr">
              <a:lnSpc>
                <a:spcPct val="150000"/>
              </a:lnSpc>
            </a:pPr>
            <a:r>
              <a:rPr lang="en-GB" sz="2400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Jugs and jars</a:t>
            </a:r>
          </a:p>
          <a:p>
            <a:pPr algn="ctr">
              <a:lnSpc>
                <a:spcPct val="150000"/>
              </a:lnSpc>
            </a:pPr>
            <a:r>
              <a:rPr lang="en-GB" sz="2400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Oil in the jugs</a:t>
            </a:r>
          </a:p>
          <a:p>
            <a:pPr algn="ctr">
              <a:lnSpc>
                <a:spcPct val="150000"/>
              </a:lnSpc>
            </a:pPr>
            <a:r>
              <a:rPr lang="en-GB" sz="2400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Flour in the jars</a:t>
            </a:r>
          </a:p>
          <a:p>
            <a:pPr algn="ctr">
              <a:lnSpc>
                <a:spcPct val="150000"/>
              </a:lnSpc>
            </a:pPr>
            <a:endParaRPr lang="en-GB" sz="24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1030" name="Picture 6" descr="Music Words - Transparent Chorus, Cliparts &amp; Cartoons - Jing.f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185920"/>
            <a:ext cx="3240360" cy="1296145"/>
          </a:xfrm>
          <a:prstGeom prst="ellipse">
            <a:avLst/>
          </a:prstGeom>
          <a:ln w="28575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380312" y="5733256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repeat</a:t>
            </a:r>
            <a:endParaRPr lang="en-GB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0889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Reflection Clipart - Reflection Clipart Free , Transparent Cartoon, Free  Cliparts &amp; Silhouettes - NetClipart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27"/>
          <a:stretch/>
        </p:blipFill>
        <p:spPr bwMode="auto">
          <a:xfrm>
            <a:off x="323528" y="195045"/>
            <a:ext cx="1636839" cy="1361747"/>
          </a:xfrm>
          <a:prstGeom prst="ellipse">
            <a:avLst/>
          </a:prstGeom>
          <a:ln w="38100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02050" y="1545196"/>
            <a:ext cx="8064896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r>
              <a:rPr lang="en-GB" sz="2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What happened between Elijah and the widow?</a:t>
            </a:r>
          </a:p>
          <a:p>
            <a:endParaRPr lang="en-GB" sz="2000" dirty="0" smtClean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endParaRPr lang="en-GB" sz="2000" dirty="0" smtClean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r>
              <a:rPr lang="en-GB" sz="2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Bob Hartman finishes with the words </a:t>
            </a:r>
          </a:p>
          <a:p>
            <a:endParaRPr lang="en-GB" sz="2000" dirty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r>
              <a:rPr lang="en-GB" sz="2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           serving… helps the one who serves in some surprising ways.</a:t>
            </a:r>
          </a:p>
          <a:p>
            <a:endParaRPr lang="en-GB" sz="2000" dirty="0" smtClean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r>
              <a:rPr lang="en-GB" sz="2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How do you think this was true for the widow in the story.</a:t>
            </a:r>
            <a:endParaRPr lang="en-GB" sz="20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915816" y="617151"/>
            <a:ext cx="53534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GB" dirty="0">
                <a:solidFill>
                  <a:prstClr val="black"/>
                </a:solidFill>
                <a:latin typeface="Comic Sans MS" panose="030F0702030302020204" pitchFamily="66" charset="0"/>
              </a:rPr>
              <a:t>Take a moment to reflect and think.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926" y="5010197"/>
            <a:ext cx="7526334" cy="13847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56857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4" descr="8czngXAMi[1]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51520" y="224072"/>
            <a:ext cx="1332130" cy="1032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pic>
        <p:nvPicPr>
          <p:cNvPr id="3" name="Picture 64" descr="8czngXAMi[1]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870619" y="5013176"/>
            <a:ext cx="1846669" cy="143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2483768" y="404664"/>
            <a:ext cx="477611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u="sng" dirty="0">
                <a:solidFill>
                  <a:srgbClr val="7030A0"/>
                </a:solidFill>
                <a:latin typeface="Comic Sans MS" panose="030F0702030302020204" pitchFamily="66" charset="0"/>
              </a:rPr>
              <a:t>Serving </a:t>
            </a:r>
            <a:r>
              <a:rPr lang="en-US" sz="2400" b="1" u="sng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with Joy Prayer</a:t>
            </a:r>
            <a:endParaRPr lang="en-GB" sz="2400" dirty="0">
              <a:solidFill>
                <a:srgbClr val="7030A0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403648" y="2204864"/>
            <a:ext cx="705678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>
                <a:solidFill>
                  <a:schemeClr val="bg1"/>
                </a:solidFill>
                <a:latin typeface="Comic Sans MS" panose="030F0702030302020204" pitchFamily="66" charset="0"/>
              </a:rPr>
              <a:t>Father God</a:t>
            </a:r>
            <a:endParaRPr lang="en-GB" sz="2000" dirty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pPr>
              <a:lnSpc>
                <a:spcPct val="150000"/>
              </a:lnSpc>
            </a:pPr>
            <a:r>
              <a:rPr lang="en-US" sz="2000" dirty="0">
                <a:solidFill>
                  <a:schemeClr val="bg1"/>
                </a:solidFill>
                <a:latin typeface="Comic Sans MS" panose="030F0702030302020204" pitchFamily="66" charset="0"/>
              </a:rPr>
              <a:t>Give us willing hearts to serve others with joy</a:t>
            </a:r>
            <a:endParaRPr lang="en-GB" sz="2000" dirty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pPr>
              <a:lnSpc>
                <a:spcPct val="150000"/>
              </a:lnSpc>
            </a:pPr>
            <a:r>
              <a:rPr lang="en-US" sz="2000" dirty="0">
                <a:solidFill>
                  <a:schemeClr val="bg1"/>
                </a:solidFill>
                <a:latin typeface="Comic Sans MS" panose="030F0702030302020204" pitchFamily="66" charset="0"/>
              </a:rPr>
              <a:t>and bring them help and comfort.</a:t>
            </a:r>
            <a:endParaRPr lang="en-GB" sz="2000" dirty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pPr>
              <a:lnSpc>
                <a:spcPct val="150000"/>
              </a:lnSpc>
            </a:pPr>
            <a:r>
              <a:rPr lang="en-US" sz="2000" dirty="0">
                <a:solidFill>
                  <a:schemeClr val="bg1"/>
                </a:solidFill>
                <a:latin typeface="Comic Sans MS" panose="030F0702030302020204" pitchFamily="66" charset="0"/>
              </a:rPr>
              <a:t>Give us humility to accept help and service from others</a:t>
            </a:r>
            <a:endParaRPr lang="en-GB" sz="2000" dirty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pPr>
              <a:lnSpc>
                <a:spcPct val="150000"/>
              </a:lnSpc>
            </a:pPr>
            <a:r>
              <a:rPr lang="en-US" sz="2000" dirty="0">
                <a:solidFill>
                  <a:schemeClr val="bg1"/>
                </a:solidFill>
                <a:latin typeface="Comic Sans MS" panose="030F0702030302020204" pitchFamily="66" charset="0"/>
              </a:rPr>
              <a:t>with thankfulness and grace. </a:t>
            </a:r>
            <a:endParaRPr lang="en-GB" sz="2000" dirty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pPr>
              <a:lnSpc>
                <a:spcPct val="150000"/>
              </a:lnSpc>
            </a:pPr>
            <a:r>
              <a:rPr lang="en-US" sz="2000" dirty="0">
                <a:solidFill>
                  <a:schemeClr val="bg1"/>
                </a:solidFill>
                <a:latin typeface="Comic Sans MS" panose="030F0702030302020204" pitchFamily="66" charset="0"/>
              </a:rPr>
              <a:t>Amen.</a:t>
            </a:r>
            <a:endParaRPr lang="en-GB" sz="20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403648" y="986276"/>
            <a:ext cx="6679366" cy="7029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1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I’ll now lead a prayer, listen and if you wish to make the prayer your own join in with the Amen at the end.</a:t>
            </a:r>
            <a:endParaRPr lang="en-GB" sz="14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8977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Let's sing along! - Intelligent Peopl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2204864"/>
            <a:ext cx="7256496" cy="273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187624" y="692696"/>
            <a:ext cx="57606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>
                <a:solidFill>
                  <a:srgbClr val="7030A0"/>
                </a:solidFill>
                <a:latin typeface="Comic Sans MS" panose="030F0702030302020204" pitchFamily="66" charset="0"/>
              </a:rPr>
              <a:t>Let’s sing</a:t>
            </a:r>
          </a:p>
        </p:txBody>
      </p:sp>
    </p:spTree>
    <p:extLst>
      <p:ext uri="{BB962C8B-B14F-4D97-AF65-F5344CB8AC3E}">
        <p14:creationId xmlns:p14="http://schemas.microsoft.com/office/powerpoint/2010/main" val="4281558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95536" y="1180246"/>
            <a:ext cx="4248472" cy="45704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200" b="1" dirty="0" smtClean="0">
                <a:latin typeface="Comic Sans MS" panose="030F0702030302020204" pitchFamily="66" charset="0"/>
              </a:rPr>
              <a:t>Sent </a:t>
            </a:r>
            <a:r>
              <a:rPr lang="en-US" sz="2200" b="1" dirty="0">
                <a:latin typeface="Comic Sans MS" panose="030F0702030302020204" pitchFamily="66" charset="0"/>
              </a:rPr>
              <a:t>by the Lord am I;</a:t>
            </a:r>
            <a:endParaRPr lang="en-GB" sz="2200" b="1" dirty="0">
              <a:latin typeface="Comic Sans MS" panose="030F0702030302020204" pitchFamily="66" charset="0"/>
            </a:endParaRPr>
          </a:p>
          <a:p>
            <a:pPr>
              <a:lnSpc>
                <a:spcPct val="150000"/>
              </a:lnSpc>
            </a:pPr>
            <a:r>
              <a:rPr lang="en-US" sz="2200" b="1" dirty="0">
                <a:latin typeface="Comic Sans MS" panose="030F0702030302020204" pitchFamily="66" charset="0"/>
              </a:rPr>
              <a:t>My hands are ready now</a:t>
            </a:r>
            <a:endParaRPr lang="en-GB" sz="2200" b="1" dirty="0">
              <a:latin typeface="Comic Sans MS" panose="030F0702030302020204" pitchFamily="66" charset="0"/>
            </a:endParaRPr>
          </a:p>
          <a:p>
            <a:pPr>
              <a:lnSpc>
                <a:spcPct val="150000"/>
              </a:lnSpc>
            </a:pPr>
            <a:r>
              <a:rPr lang="en-US" sz="2200" b="1" dirty="0">
                <a:latin typeface="Comic Sans MS" panose="030F0702030302020204" pitchFamily="66" charset="0"/>
              </a:rPr>
              <a:t>To make the earth a place</a:t>
            </a:r>
            <a:endParaRPr lang="en-GB" sz="2200" b="1" dirty="0">
              <a:latin typeface="Comic Sans MS" panose="030F0702030302020204" pitchFamily="66" charset="0"/>
            </a:endParaRPr>
          </a:p>
          <a:p>
            <a:pPr>
              <a:lnSpc>
                <a:spcPct val="150000"/>
              </a:lnSpc>
            </a:pPr>
            <a:r>
              <a:rPr lang="en-US" sz="2200" b="1" dirty="0">
                <a:latin typeface="Comic Sans MS" panose="030F0702030302020204" pitchFamily="66" charset="0"/>
              </a:rPr>
              <a:t>In which the kingdom comes.</a:t>
            </a:r>
            <a:endParaRPr lang="en-GB" sz="2200" b="1" dirty="0">
              <a:latin typeface="Comic Sans MS" panose="030F0702030302020204" pitchFamily="66" charset="0"/>
            </a:endParaRPr>
          </a:p>
          <a:p>
            <a:pPr>
              <a:lnSpc>
                <a:spcPct val="150000"/>
              </a:lnSpc>
            </a:pPr>
            <a:r>
              <a:rPr lang="en-US" sz="2200" b="1" dirty="0">
                <a:latin typeface="Comic Sans MS" panose="030F0702030302020204" pitchFamily="66" charset="0"/>
              </a:rPr>
              <a:t>Sent by the Lord am I;</a:t>
            </a:r>
            <a:endParaRPr lang="en-GB" sz="2200" b="1" dirty="0">
              <a:latin typeface="Comic Sans MS" panose="030F0702030302020204" pitchFamily="66" charset="0"/>
            </a:endParaRPr>
          </a:p>
          <a:p>
            <a:pPr>
              <a:lnSpc>
                <a:spcPct val="150000"/>
              </a:lnSpc>
            </a:pPr>
            <a:r>
              <a:rPr lang="en-US" sz="2200" b="1" dirty="0">
                <a:latin typeface="Comic Sans MS" panose="030F0702030302020204" pitchFamily="66" charset="0"/>
              </a:rPr>
              <a:t>My hands are ready now</a:t>
            </a:r>
            <a:endParaRPr lang="en-GB" sz="2200" b="1" dirty="0">
              <a:latin typeface="Comic Sans MS" panose="030F0702030302020204" pitchFamily="66" charset="0"/>
            </a:endParaRPr>
          </a:p>
          <a:p>
            <a:pPr>
              <a:lnSpc>
                <a:spcPct val="150000"/>
              </a:lnSpc>
            </a:pPr>
            <a:r>
              <a:rPr lang="en-US" sz="2200" b="1" dirty="0">
                <a:latin typeface="Comic Sans MS" panose="030F0702030302020204" pitchFamily="66" charset="0"/>
              </a:rPr>
              <a:t>To make the earth a place</a:t>
            </a:r>
            <a:endParaRPr lang="en-GB" sz="2200" b="1" dirty="0">
              <a:latin typeface="Comic Sans MS" panose="030F0702030302020204" pitchFamily="66" charset="0"/>
            </a:endParaRPr>
          </a:p>
          <a:p>
            <a:pPr>
              <a:lnSpc>
                <a:spcPct val="150000"/>
              </a:lnSpc>
            </a:pPr>
            <a:r>
              <a:rPr lang="en-US" sz="2200" b="1" dirty="0">
                <a:latin typeface="Comic Sans MS" panose="030F0702030302020204" pitchFamily="66" charset="0"/>
              </a:rPr>
              <a:t>In which the kingdom comes.</a:t>
            </a:r>
            <a:endParaRPr lang="en-GB" sz="2200" b="1" dirty="0">
              <a:latin typeface="Comic Sans MS" panose="030F0702030302020204" pitchFamily="66" charset="0"/>
            </a:endParaRPr>
          </a:p>
          <a:p>
            <a:pPr>
              <a:lnSpc>
                <a:spcPct val="150000"/>
              </a:lnSpc>
            </a:pPr>
            <a:r>
              <a:rPr lang="en-US" b="1" dirty="0">
                <a:latin typeface="Comic Sans MS" panose="030F0702030302020204" pitchFamily="66" charset="0"/>
              </a:rPr>
              <a:t> </a:t>
            </a:r>
            <a:endParaRPr lang="en-GB" b="1" dirty="0">
              <a:latin typeface="Comic Sans MS" panose="030F0702030302020204" pitchFamily="66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125380" y="1916832"/>
            <a:ext cx="3695092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200" b="1" dirty="0" smtClean="0">
                <a:latin typeface="Comic Sans MS" panose="030F0702030302020204" pitchFamily="66" charset="0"/>
              </a:rPr>
              <a:t>The angels cannot change</a:t>
            </a:r>
            <a:endParaRPr lang="en-GB" sz="2200" b="1" dirty="0" smtClean="0">
              <a:latin typeface="Comic Sans MS" panose="030F0702030302020204" pitchFamily="66" charset="0"/>
            </a:endParaRPr>
          </a:p>
          <a:p>
            <a:pPr>
              <a:lnSpc>
                <a:spcPct val="150000"/>
              </a:lnSpc>
            </a:pPr>
            <a:r>
              <a:rPr lang="en-US" sz="2200" b="1" dirty="0" smtClean="0">
                <a:latin typeface="Comic Sans MS" panose="030F0702030302020204" pitchFamily="66" charset="0"/>
              </a:rPr>
              <a:t>A world of hurt and pain</a:t>
            </a:r>
            <a:endParaRPr lang="en-GB" sz="2200" b="1" dirty="0" smtClean="0">
              <a:latin typeface="Comic Sans MS" panose="030F0702030302020204" pitchFamily="66" charset="0"/>
            </a:endParaRPr>
          </a:p>
          <a:p>
            <a:pPr>
              <a:lnSpc>
                <a:spcPct val="150000"/>
              </a:lnSpc>
            </a:pPr>
            <a:r>
              <a:rPr lang="en-US" sz="2200" b="1" dirty="0" smtClean="0">
                <a:latin typeface="Comic Sans MS" panose="030F0702030302020204" pitchFamily="66" charset="0"/>
              </a:rPr>
              <a:t>Into a world of love,</a:t>
            </a:r>
            <a:endParaRPr lang="en-GB" sz="2200" b="1" dirty="0" smtClean="0">
              <a:latin typeface="Comic Sans MS" panose="030F0702030302020204" pitchFamily="66" charset="0"/>
            </a:endParaRPr>
          </a:p>
          <a:p>
            <a:pPr>
              <a:lnSpc>
                <a:spcPct val="150000"/>
              </a:lnSpc>
            </a:pPr>
            <a:r>
              <a:rPr lang="en-US" sz="2200" b="1" dirty="0" smtClean="0">
                <a:latin typeface="Comic Sans MS" panose="030F0702030302020204" pitchFamily="66" charset="0"/>
              </a:rPr>
              <a:t>Of justice and of peace.</a:t>
            </a:r>
            <a:endParaRPr lang="en-GB" sz="2200" b="1" dirty="0" smtClean="0">
              <a:latin typeface="Comic Sans MS" panose="030F0702030302020204" pitchFamily="66" charset="0"/>
            </a:endParaRPr>
          </a:p>
          <a:p>
            <a:pPr>
              <a:lnSpc>
                <a:spcPct val="150000"/>
              </a:lnSpc>
            </a:pPr>
            <a:r>
              <a:rPr lang="en-US" sz="2200" b="1" dirty="0" smtClean="0">
                <a:latin typeface="Comic Sans MS" panose="030F0702030302020204" pitchFamily="66" charset="0"/>
              </a:rPr>
              <a:t>The task is mine to do,</a:t>
            </a:r>
            <a:endParaRPr lang="en-GB" sz="2200" b="1" dirty="0" smtClean="0">
              <a:latin typeface="Comic Sans MS" panose="030F0702030302020204" pitchFamily="66" charset="0"/>
            </a:endParaRPr>
          </a:p>
          <a:p>
            <a:pPr>
              <a:lnSpc>
                <a:spcPct val="150000"/>
              </a:lnSpc>
            </a:pPr>
            <a:r>
              <a:rPr lang="en-US" sz="2200" b="1" dirty="0" smtClean="0">
                <a:latin typeface="Comic Sans MS" panose="030F0702030302020204" pitchFamily="66" charset="0"/>
              </a:rPr>
              <a:t>To set it really free.</a:t>
            </a:r>
            <a:endParaRPr lang="en-GB" sz="2200" b="1" dirty="0" smtClean="0">
              <a:latin typeface="Comic Sans MS" panose="030F0702030302020204" pitchFamily="66" charset="0"/>
            </a:endParaRPr>
          </a:p>
          <a:p>
            <a:pPr>
              <a:lnSpc>
                <a:spcPct val="150000"/>
              </a:lnSpc>
            </a:pPr>
            <a:r>
              <a:rPr lang="en-US" sz="2200" b="1" dirty="0" smtClean="0">
                <a:latin typeface="Comic Sans MS" panose="030F0702030302020204" pitchFamily="66" charset="0"/>
              </a:rPr>
              <a:t>O help me to obey;</a:t>
            </a:r>
            <a:endParaRPr lang="en-GB" sz="2200" b="1" dirty="0" smtClean="0">
              <a:latin typeface="Comic Sans MS" panose="030F0702030302020204" pitchFamily="66" charset="0"/>
            </a:endParaRPr>
          </a:p>
          <a:p>
            <a:pPr>
              <a:lnSpc>
                <a:spcPct val="150000"/>
              </a:lnSpc>
            </a:pPr>
            <a:r>
              <a:rPr lang="en-US" sz="2200" b="1" dirty="0" smtClean="0">
                <a:latin typeface="Comic Sans MS" panose="030F0702030302020204" pitchFamily="66" charset="0"/>
              </a:rPr>
              <a:t>Help me to do your will. </a:t>
            </a:r>
            <a:endParaRPr lang="en-GB" sz="2200" b="1" dirty="0" smtClean="0">
              <a:latin typeface="Comic Sans MS" panose="030F0702030302020204" pitchFamily="66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39110" y="251033"/>
            <a:ext cx="8668395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b="1" dirty="0">
                <a:solidFill>
                  <a:srgbClr val="7030A0"/>
                </a:solidFill>
                <a:latin typeface="Comic Sans MS" panose="030F0702030302020204" pitchFamily="66" charset="0"/>
              </a:rPr>
              <a:t>Service: Sent By The Lord I Am </a:t>
            </a:r>
            <a:r>
              <a:rPr lang="en-US" dirty="0">
                <a:solidFill>
                  <a:srgbClr val="7030A0"/>
                </a:solidFill>
                <a:latin typeface="Comic Sans MS" panose="030F0702030302020204" pitchFamily="66" charset="0"/>
              </a:rPr>
              <a:t> </a:t>
            </a:r>
            <a:endParaRPr lang="en-GB" dirty="0">
              <a:solidFill>
                <a:srgbClr val="7030A0"/>
              </a:solidFill>
              <a:latin typeface="Comic Sans MS" panose="030F0702030302020204" pitchFamily="66" charset="0"/>
            </a:endParaRPr>
          </a:p>
          <a:p>
            <a:pPr lvl="0" algn="ctr">
              <a:lnSpc>
                <a:spcPct val="150000"/>
              </a:lnSpc>
            </a:pPr>
            <a:r>
              <a:rPr lang="en-US" sz="1200" i="1" dirty="0">
                <a:solidFill>
                  <a:prstClr val="black"/>
                </a:solidFill>
                <a:latin typeface="Comic Sans MS" panose="030F0702030302020204" pitchFamily="66" charset="0"/>
              </a:rPr>
              <a:t>Translation © George Maldonado</a:t>
            </a:r>
            <a:endParaRPr lang="en-GB" sz="1200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630307" y="6281419"/>
            <a:ext cx="2286000" cy="461858"/>
          </a:xfrm>
          <a:prstGeom prst="rect">
            <a:avLst/>
          </a:prstGeom>
        </p:spPr>
        <p:txBody>
          <a:bodyPr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dirty="0">
                <a:solidFill>
                  <a:prstClr val="black"/>
                </a:solidFill>
                <a:latin typeface="Comic Sans MS" panose="030F0702030302020204" pitchFamily="66" charset="0"/>
              </a:rPr>
              <a:t>(Repeat 3 times)</a:t>
            </a:r>
            <a:endParaRPr lang="en-GB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pic>
        <p:nvPicPr>
          <p:cNvPr id="6" name="Service Sent By the Lord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028384" y="18864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9814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808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80</TotalTime>
  <Words>450</Words>
  <Application>Microsoft Office PowerPoint</Application>
  <PresentationFormat>On-screen Show (4:3)</PresentationFormat>
  <Paragraphs>80</Paragraphs>
  <Slides>10</Slides>
  <Notes>0</Notes>
  <HiddenSlides>0</HiddenSlides>
  <MMClips>2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10</vt:i4>
      </vt:variant>
    </vt:vector>
  </HeadingPairs>
  <TitlesOfParts>
    <vt:vector size="13" baseType="lpstr">
      <vt:lpstr>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Helen</dc:creator>
  <cp:lastModifiedBy>Helen</cp:lastModifiedBy>
  <cp:revision>15</cp:revision>
  <dcterms:created xsi:type="dcterms:W3CDTF">2021-04-03T17:54:40Z</dcterms:created>
  <dcterms:modified xsi:type="dcterms:W3CDTF">2021-04-25T19:47:52Z</dcterms:modified>
</cp:coreProperties>
</file>